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83.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2.xml" ContentType="application/vnd.openxmlformats-officedocument.presentationml.slideLayout+xml"/>
  <Override PartName="/ppt/theme/theme6.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10.xml" ContentType="application/vnd.openxmlformats-officedocument.theme+xml"/>
  <Override PartName="/ppt/theme/theme1.xml" ContentType="application/vnd.openxmlformats-officedocument.theme+xml"/>
  <Override PartName="/ppt/theme/theme9.xml" ContentType="application/vnd.openxmlformats-officedocument.theme+xml"/>
  <Override PartName="/ppt/theme/theme8.xml" ContentType="application/vnd.openxmlformats-officedocument.theme+xml"/>
  <Override PartName="/ppt/theme/theme7.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 id="2147483684" r:id="rId3"/>
    <p:sldMasterId id="2147483696" r:id="rId4"/>
    <p:sldMasterId id="2147483708" r:id="rId5"/>
    <p:sldMasterId id="2147483720" r:id="rId6"/>
    <p:sldMasterId id="2147483733" r:id="rId7"/>
    <p:sldMasterId id="2147483746" r:id="rId8"/>
    <p:sldMasterId id="2147483759" r:id="rId9"/>
    <p:sldMasterId id="2147483772" r:id="rId10"/>
    <p:sldMasterId id="2147483785" r:id="rId11"/>
  </p:sldMasterIdLst>
  <p:sldIdLst>
    <p:sldId id="257" r:id="rId12"/>
    <p:sldId id="259" r:id="rId13"/>
    <p:sldId id="260" r:id="rId14"/>
    <p:sldId id="263" r:id="rId15"/>
    <p:sldId id="264" r:id="rId16"/>
    <p:sldId id="265" r:id="rId17"/>
    <p:sldId id="266" r:id="rId18"/>
    <p:sldId id="267" r:id="rId19"/>
    <p:sldId id="268" r:id="rId20"/>
    <p:sldId id="269" r:id="rId21"/>
    <p:sldId id="270" r:id="rId22"/>
    <p:sldId id="280" r:id="rId23"/>
    <p:sldId id="275" r:id="rId24"/>
    <p:sldId id="422" r:id="rId25"/>
    <p:sldId id="276" r:id="rId26"/>
    <p:sldId id="277" r:id="rId27"/>
    <p:sldId id="423" r:id="rId28"/>
    <p:sldId id="290" r:id="rId29"/>
    <p:sldId id="286" r:id="rId30"/>
    <p:sldId id="288" r:id="rId31"/>
    <p:sldId id="289" r:id="rId32"/>
    <p:sldId id="287"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2B0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29"/>
    <p:restoredTop sz="94699"/>
  </p:normalViewPr>
  <p:slideViewPr>
    <p:cSldViewPr snapToGrid="0">
      <p:cViewPr varScale="1">
        <p:scale>
          <a:sx n="83" d="100"/>
          <a:sy n="83" d="100"/>
        </p:scale>
        <p:origin x="83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customXml" Target="../customXml/item2.xml"/><Relationship Id="rId21" Type="http://schemas.openxmlformats.org/officeDocument/2006/relationships/slide" Target="slides/slide10.xml"/><Relationship Id="rId34"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customXml" Target="../customXml/item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tableStyles" Target="tableStyles.xml"/><Relationship Id="rId40" Type="http://schemas.openxmlformats.org/officeDocument/2006/relationships/customXml" Target="../customXml/item3.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viewProps" Target="viewProp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customXml" Target="../customXml/item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Slide Number Placeholder 6">
            <a:extLst>
              <a:ext uri="{FF2B5EF4-FFF2-40B4-BE49-F238E27FC236}">
                <a16:creationId xmlns:a16="http://schemas.microsoft.com/office/drawing/2014/main" id="{9FA82578-D736-D508-7A7F-0EAA4598FA2A}"/>
              </a:ext>
            </a:extLst>
          </p:cNvPr>
          <p:cNvSpPr>
            <a:spLocks noGrp="1"/>
          </p:cNvSpPr>
          <p:nvPr>
            <p:ph type="sldNum" sz="quarter" idx="10"/>
          </p:nvPr>
        </p:nvSpPr>
        <p:spPr/>
        <p:txBody>
          <a:bodyPr/>
          <a:lstStyle/>
          <a:p>
            <a:fld id="{B1E448EC-BA8D-5F4B-A64E-56A9A82D0EAF}" type="slidenum">
              <a:rPr lang="en-US" smtClean="0"/>
              <a:t>‹#›</a:t>
            </a:fld>
            <a:endParaRPr lang="en-US"/>
          </a:p>
        </p:txBody>
      </p:sp>
      <p:pic>
        <p:nvPicPr>
          <p:cNvPr id="4" name="Picture 3" descr="A white logo on a black background&#10;&#10;Description automatically generated">
            <a:extLst>
              <a:ext uri="{FF2B5EF4-FFF2-40B4-BE49-F238E27FC236}">
                <a16:creationId xmlns:a16="http://schemas.microsoft.com/office/drawing/2014/main" id="{3005CBD3-1B31-BC69-F915-6A6EEB104550}"/>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7549594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BACC974C-279F-54B9-6F17-F78919A207C3}"/>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68865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5" name="Picture 4" descr="A white logo on a black background&#10;&#10;Description automatically generated">
            <a:extLst>
              <a:ext uri="{FF2B5EF4-FFF2-40B4-BE49-F238E27FC236}">
                <a16:creationId xmlns:a16="http://schemas.microsoft.com/office/drawing/2014/main" id="{979C2B2E-2BF0-8FBC-1900-64082B92D0BA}"/>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1974720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F1F24FF9-7990-631F-D3E8-0CE3E0F036CC}"/>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870899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4A6596D3-97EC-B412-D032-33F2011FB923}"/>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378458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01D174AC-3A3E-C3B6-4086-7FE6DB1591A3}"/>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611054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55E218D4-6DFC-473A-237F-E16AC9CB1EB9}"/>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595903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E24CD395-B09E-4492-B25E-843EF69AD30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853228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E3AAB9FC-EFA8-3EB3-F060-BF9BD795B125}"/>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4150141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75CC9426-7A78-DE04-C73A-5BA911E9AB4E}"/>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573818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01AA8A8D-6ED6-C192-9B23-39BB45E500C3}"/>
              </a:ext>
            </a:extLst>
          </p:cNvPr>
          <p:cNvSpPr>
            <a:spLocks noGrp="1"/>
          </p:cNvSpPr>
          <p:nvPr>
            <p:ph type="sldNum" sz="quarter" idx="10"/>
          </p:nvPr>
        </p:nvSpPr>
        <p:spPr/>
        <p:txBody>
          <a:bodyPr/>
          <a:lstStyle/>
          <a:p>
            <a:fld id="{B1E448EC-BA8D-5F4B-A64E-56A9A82D0EAF}" type="slidenum">
              <a:rPr lang="en-US" smtClean="0"/>
              <a:t>‹#›</a:t>
            </a:fld>
            <a:endParaRPr lang="en-US"/>
          </a:p>
        </p:txBody>
      </p:sp>
      <p:pic>
        <p:nvPicPr>
          <p:cNvPr id="4" name="Picture 3" descr="A white logo on a black background&#10;&#10;Description automatically generated">
            <a:extLst>
              <a:ext uri="{FF2B5EF4-FFF2-40B4-BE49-F238E27FC236}">
                <a16:creationId xmlns:a16="http://schemas.microsoft.com/office/drawing/2014/main" id="{B3D5AC98-F93D-067E-E97C-802A9308B3C1}"/>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697553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Slide Number Placeholder 6">
            <a:extLst>
              <a:ext uri="{FF2B5EF4-FFF2-40B4-BE49-F238E27FC236}">
                <a16:creationId xmlns:a16="http://schemas.microsoft.com/office/drawing/2014/main" id="{9FA82578-D736-D508-7A7F-0EAA4598FA2A}"/>
              </a:ext>
            </a:extLst>
          </p:cNvPr>
          <p:cNvSpPr>
            <a:spLocks noGrp="1"/>
          </p:cNvSpPr>
          <p:nvPr>
            <p:ph type="sldNum" sz="quarter" idx="10"/>
          </p:nvPr>
        </p:nvSpPr>
        <p:spPr/>
        <p:txBody>
          <a:bodyPr/>
          <a:lstStyle/>
          <a:p>
            <a:fld id="{B1E448EC-BA8D-5F4B-A64E-56A9A82D0EAF}" type="slidenum">
              <a:rPr lang="en-US" smtClean="0"/>
              <a:t>‹#›</a:t>
            </a:fld>
            <a:endParaRPr lang="en-US"/>
          </a:p>
        </p:txBody>
      </p:sp>
      <p:pic>
        <p:nvPicPr>
          <p:cNvPr id="4" name="Picture 3" descr="A white logo on a black background&#10;&#10;Description automatically generated">
            <a:extLst>
              <a:ext uri="{FF2B5EF4-FFF2-40B4-BE49-F238E27FC236}">
                <a16:creationId xmlns:a16="http://schemas.microsoft.com/office/drawing/2014/main" id="{33272FA7-DDC2-863C-FBB9-FB29A01D71DC}"/>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16340016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6496E16C-71CC-654E-D4A0-F454D321726F}"/>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2566153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4" name="Picture 3" descr="A white logo on a black background&#10;&#10;Description automatically generated">
            <a:extLst>
              <a:ext uri="{FF2B5EF4-FFF2-40B4-BE49-F238E27FC236}">
                <a16:creationId xmlns:a16="http://schemas.microsoft.com/office/drawing/2014/main" id="{D233EA9A-0C14-E42D-DC65-DBA9E7DF3A92}"/>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20082341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248298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EE607831-A56C-4318-DCBE-20FF5F9F0FA8}"/>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8402755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Tree>
    <p:extLst>
      <p:ext uri="{BB962C8B-B14F-4D97-AF65-F5344CB8AC3E}">
        <p14:creationId xmlns:p14="http://schemas.microsoft.com/office/powerpoint/2010/main" val="32678652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C9B950CC-364E-6563-11BE-7A2266EDE0D8}"/>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pic>
        <p:nvPicPr>
          <p:cNvPr id="6" name="Picture 5" descr="A white logo on a black background&#10;&#10;Description automatically generated">
            <a:extLst>
              <a:ext uri="{FF2B5EF4-FFF2-40B4-BE49-F238E27FC236}">
                <a16:creationId xmlns:a16="http://schemas.microsoft.com/office/drawing/2014/main" id="{4E243E61-C02C-FD6D-4572-A42F5B6CB657}"/>
              </a:ext>
            </a:extLst>
          </p:cNvPr>
          <p:cNvPicPr>
            <a:picLocks noChangeAspect="1"/>
          </p:cNvPicPr>
          <p:nvPr userDrawn="1"/>
        </p:nvPicPr>
        <p:blipFill rotWithShape="1">
          <a:blip r:embed="rId3"/>
          <a:srcRect t="42668" b="43111"/>
          <a:stretch/>
        </p:blipFill>
        <p:spPr>
          <a:xfrm>
            <a:off x="478364" y="6477334"/>
            <a:ext cx="1456184" cy="207102"/>
          </a:xfrm>
          <a:prstGeom prst="rect">
            <a:avLst/>
          </a:prstGeom>
        </p:spPr>
      </p:pic>
    </p:spTree>
    <p:extLst>
      <p:ext uri="{BB962C8B-B14F-4D97-AF65-F5344CB8AC3E}">
        <p14:creationId xmlns:p14="http://schemas.microsoft.com/office/powerpoint/2010/main" val="23595498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E079FC72-750E-5860-339B-8A6ECA9274C3}"/>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5616963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F15E39A1-A97C-D4F2-54EE-AD5D83E85ED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6454981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4CE47913-C39F-51AB-436B-B993523FA14D}"/>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41676781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01AA8A8D-6ED6-C192-9B23-39BB45E500C3}"/>
              </a:ext>
            </a:extLst>
          </p:cNvPr>
          <p:cNvSpPr>
            <a:spLocks noGrp="1"/>
          </p:cNvSpPr>
          <p:nvPr>
            <p:ph type="sldNum" sz="quarter" idx="10"/>
          </p:nvPr>
        </p:nvSpPr>
        <p:spPr/>
        <p:txBody>
          <a:bodyPr/>
          <a:lstStyle/>
          <a:p>
            <a:fld id="{B1E448EC-BA8D-5F4B-A64E-56A9A82D0EAF}" type="slidenum">
              <a:rPr lang="en-US" smtClean="0"/>
              <a:t>‹#›</a:t>
            </a:fld>
            <a:endParaRPr lang="en-US"/>
          </a:p>
        </p:txBody>
      </p:sp>
      <p:pic>
        <p:nvPicPr>
          <p:cNvPr id="4" name="Picture 3" descr="A white logo on a black background&#10;&#10;Description automatically generated">
            <a:extLst>
              <a:ext uri="{FF2B5EF4-FFF2-40B4-BE49-F238E27FC236}">
                <a16:creationId xmlns:a16="http://schemas.microsoft.com/office/drawing/2014/main" id="{B88EC2F2-6D1B-B0BA-473B-77F36BE48C6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2102912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Slide Number Placeholder 6">
            <a:extLst>
              <a:ext uri="{FF2B5EF4-FFF2-40B4-BE49-F238E27FC236}">
                <a16:creationId xmlns:a16="http://schemas.microsoft.com/office/drawing/2014/main" id="{9FA82578-D736-D508-7A7F-0EAA4598FA2A}"/>
              </a:ext>
            </a:extLst>
          </p:cNvPr>
          <p:cNvSpPr>
            <a:spLocks noGrp="1"/>
          </p:cNvSpPr>
          <p:nvPr>
            <p:ph type="sldNum" sz="quarter" idx="10"/>
          </p:nvPr>
        </p:nvSpPr>
        <p:spPr/>
        <p:txBody>
          <a:bodyPr/>
          <a:lstStyle/>
          <a:p>
            <a:fld id="{B1E448EC-BA8D-5F4B-A64E-56A9A82D0EAF}" type="slidenum">
              <a:rPr lang="en-US" smtClean="0"/>
              <a:t>‹#›</a:t>
            </a:fld>
            <a:endParaRPr lang="en-US"/>
          </a:p>
        </p:txBody>
      </p:sp>
      <p:pic>
        <p:nvPicPr>
          <p:cNvPr id="4" name="Picture 3" descr="A white logo on a black background&#10;&#10;Description automatically generated">
            <a:extLst>
              <a:ext uri="{FF2B5EF4-FFF2-40B4-BE49-F238E27FC236}">
                <a16:creationId xmlns:a16="http://schemas.microsoft.com/office/drawing/2014/main" id="{5E788930-7F41-4C89-4C66-58B7087AFB35}"/>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7605947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D82C2B9D-B198-98FC-1FF1-FA82442DE521}"/>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244218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4" name="Picture 3" descr="A white logo on a black background&#10;&#10;Description automatically generated">
            <a:extLst>
              <a:ext uri="{FF2B5EF4-FFF2-40B4-BE49-F238E27FC236}">
                <a16:creationId xmlns:a16="http://schemas.microsoft.com/office/drawing/2014/main" id="{B5795453-BFCB-9E46-CA50-07BA58BDD5D6}"/>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29186181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D0BB6D36-3250-46AE-67F7-D1B82F6B0285}"/>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5591607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41A98958-60BF-D483-CB77-72E5C001FC57}"/>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8916705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D9BE7DD7-1AA8-4490-B514-607990C2C123}"/>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863045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F5188926-AB8E-5063-FA81-AE6CD87DFF9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9622632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32BD4F4C-B521-3F3A-4837-6E2DA3F50C14}"/>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2500984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F03E10C1-0F92-87E0-D389-CB688BE8D29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6505542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D968AC6E-3432-670D-203B-E110F83B953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5131186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01AA8A8D-6ED6-C192-9B23-39BB45E500C3}"/>
              </a:ext>
            </a:extLst>
          </p:cNvPr>
          <p:cNvSpPr>
            <a:spLocks noGrp="1"/>
          </p:cNvSpPr>
          <p:nvPr>
            <p:ph type="sldNum" sz="quarter" idx="10"/>
          </p:nvPr>
        </p:nvSpPr>
        <p:spPr/>
        <p:txBody>
          <a:bodyPr/>
          <a:lstStyle/>
          <a:p>
            <a:fld id="{B1E448EC-BA8D-5F4B-A64E-56A9A82D0EAF}" type="slidenum">
              <a:rPr lang="en-US" smtClean="0"/>
              <a:t>‹#›</a:t>
            </a:fld>
            <a:endParaRPr lang="en-US"/>
          </a:p>
        </p:txBody>
      </p:sp>
      <p:pic>
        <p:nvPicPr>
          <p:cNvPr id="4" name="Picture 3" descr="A white logo on a black background&#10;&#10;Description automatically generated">
            <a:extLst>
              <a:ext uri="{FF2B5EF4-FFF2-40B4-BE49-F238E27FC236}">
                <a16:creationId xmlns:a16="http://schemas.microsoft.com/office/drawing/2014/main" id="{F1CB4681-7B91-2CE0-4B57-F476C5AA1D9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3595265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BD2D6306-4261-572A-D0D5-633FF7BCE435}"/>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21784056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1F991A1C-4A89-51BC-364C-3C11DEA8FA98}"/>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40157146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4" name="Picture 3" descr="A white logo on a black background&#10;&#10;Description automatically generated">
            <a:extLst>
              <a:ext uri="{FF2B5EF4-FFF2-40B4-BE49-F238E27FC236}">
                <a16:creationId xmlns:a16="http://schemas.microsoft.com/office/drawing/2014/main" id="{94949062-B1C4-263E-D984-A5649A97FB4C}"/>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3779057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A8CF2E04-DD6D-25FB-2481-B59BEEDA78CD}"/>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3552871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650479D2-0F09-DFBE-1B74-11823CAF0E7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8945178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E9021527-49A2-C96E-CFA1-839F3A4C85C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3443084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A4958CD2-0AC2-A518-AD23-F16D6C30FBD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2516648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20455430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E76B77CB-1E10-094C-7314-CC143D80DCF9}"/>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7948125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56E8FA71-F45A-C635-45F5-9AE6AE4AB30C}"/>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1746571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01AA8A8D-6ED6-C192-9B23-39BB45E500C3}"/>
              </a:ext>
            </a:extLst>
          </p:cNvPr>
          <p:cNvSpPr>
            <a:spLocks noGrp="1"/>
          </p:cNvSpPr>
          <p:nvPr>
            <p:ph type="sldNum" sz="quarter" idx="10"/>
          </p:nvPr>
        </p:nvSpPr>
        <p:spPr/>
        <p:txBody>
          <a:bodyPr/>
          <a:lstStyle/>
          <a:p>
            <a:fld id="{B1E448EC-BA8D-5F4B-A64E-56A9A82D0EAF}" type="slidenum">
              <a:rPr lang="en-US" smtClean="0"/>
              <a:t>‹#›</a:t>
            </a:fld>
            <a:endParaRPr lang="en-US"/>
          </a:p>
        </p:txBody>
      </p:sp>
      <p:pic>
        <p:nvPicPr>
          <p:cNvPr id="4" name="Picture 3" descr="A white logo on a black background&#10;&#10;Description automatically generated">
            <a:extLst>
              <a:ext uri="{FF2B5EF4-FFF2-40B4-BE49-F238E27FC236}">
                <a16:creationId xmlns:a16="http://schemas.microsoft.com/office/drawing/2014/main" id="{7D11DC80-8B13-D164-74DE-24C3E8EBA9EE}"/>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8042166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DCF58C5E-E986-EF60-DD55-911451DF009C}"/>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25073549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5EA11510-BEAD-3A4C-BFEF-966180BAF4B0}"/>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4154007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4" name="Picture 3" descr="A white logo on a black background&#10;&#10;Description automatically generated">
            <a:extLst>
              <a:ext uri="{FF2B5EF4-FFF2-40B4-BE49-F238E27FC236}">
                <a16:creationId xmlns:a16="http://schemas.microsoft.com/office/drawing/2014/main" id="{80A7D21A-6AFE-E97B-AE98-2925C6AE8B86}"/>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5767943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BEB9E9DA-18F3-2BEE-3157-B6C59F5CD02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43103264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BADD9041-E517-70BA-6652-CAB99744A01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04871420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03F105EC-DB74-4EDC-1DBF-5B3FCFE5A22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9186583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8FE3DAA0-63D8-09B5-8F0B-E70C952377E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68834091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37E9517F-9304-5C8C-6A02-0A94D5F6146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6815548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AE8C684A-B395-BE38-0E72-6604F1894F37}"/>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74374022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BD3E8811-C02F-9F27-A9D7-C12E9A2A09B9}"/>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2925584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4" name="Picture 3" descr="A white logo on a black background&#10;&#10;Description automatically generated">
            <a:extLst>
              <a:ext uri="{FF2B5EF4-FFF2-40B4-BE49-F238E27FC236}">
                <a16:creationId xmlns:a16="http://schemas.microsoft.com/office/drawing/2014/main" id="{174413E5-FABB-0CA7-0427-2C491660EE2D}"/>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4450372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9CA88F3C-FF9B-5BBD-77A9-7832F324F282}"/>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79232027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F55AC767-A5B0-A040-B80F-325328C8122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98175660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4" name="Picture 3" descr="A white logo on a black background&#10;&#10;Description automatically generated">
            <a:extLst>
              <a:ext uri="{FF2B5EF4-FFF2-40B4-BE49-F238E27FC236}">
                <a16:creationId xmlns:a16="http://schemas.microsoft.com/office/drawing/2014/main" id="{6A0AFF47-D987-7230-D00D-8082752AF8B8}"/>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294054077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8E70C2F8-3F7D-1FAB-5CD4-B76AAEE10A4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19967477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BF6F1A81-C5FA-B484-6730-11FF1FC88922}"/>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91495015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7EC4A2B2-F491-C3CC-BAE0-BFF829258E59}"/>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9179209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E1698CED-65C2-043D-494A-D56CA2B74B41}"/>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6687301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88FB336C-AB3A-8CEE-0690-1AF25E2356E1}"/>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35871511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D3021E7F-DBF6-6808-0F39-E83A9BB3123D}"/>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12460274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584D6D1E-EAF2-0B75-5742-A6206AB15C18}"/>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95842250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4" name="Picture 3" descr="A white logo on a black background&#10;&#10;Description automatically generated">
            <a:extLst>
              <a:ext uri="{FF2B5EF4-FFF2-40B4-BE49-F238E27FC236}">
                <a16:creationId xmlns:a16="http://schemas.microsoft.com/office/drawing/2014/main" id="{04CF6333-D2E8-29D3-CE33-249D21BF6C34}"/>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3485443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8117E-D36B-E998-08F4-CCFCB65154F4}"/>
              </a:ext>
            </a:extLst>
          </p:cNvPr>
          <p:cNvSpPr>
            <a:spLocks noGrp="1"/>
          </p:cNvSpPr>
          <p:nvPr>
            <p:ph type="title"/>
          </p:nvPr>
        </p:nvSpPr>
        <p:spPr/>
        <p:txBody>
          <a:bodyPr/>
          <a:lstStyle/>
          <a:p>
            <a:r>
              <a:rPr lang="en-GB"/>
              <a:t>Click to edit Master 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8C3C8077-D8C0-7B1A-6A61-3AFC5FF5AE6F}"/>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18686453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87093D6A-87CD-6497-6919-A2CFE105FA04}"/>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270726726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32408B24-7BBC-65C8-9833-8D8F269BE5B2}"/>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55670082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4" name="Picture 3" descr="A white logo on a black background&#10;&#10;Description automatically generated">
            <a:extLst>
              <a:ext uri="{FF2B5EF4-FFF2-40B4-BE49-F238E27FC236}">
                <a16:creationId xmlns:a16="http://schemas.microsoft.com/office/drawing/2014/main" id="{81F35F5C-2E0C-3E23-61B9-6C498A7333C1}"/>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359672806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8F1F80AB-A458-6ED2-58EC-FBE6A4B1DCCD}"/>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27280926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0285ABBC-6F41-2D25-CE01-2C0E30D9DD3E}"/>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78405016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578A1961-28CA-D3F7-B8D6-4810BDB1950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45679863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5A32C41C-634A-94C3-71B2-746618ECB1A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95168234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6746389B-4850-AA67-8FED-AC8705EE3B70}"/>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2214835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759230F8-2BEA-B27E-CC58-D14539323A4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0628034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C6754048-EB5A-3DCA-2D42-298A8571A56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14511350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Slide Number Placeholder 6">
            <a:extLst>
              <a:ext uri="{FF2B5EF4-FFF2-40B4-BE49-F238E27FC236}">
                <a16:creationId xmlns:a16="http://schemas.microsoft.com/office/drawing/2014/main" id="{01AA8A8D-6ED6-C192-9B23-39BB45E500C3}"/>
              </a:ext>
            </a:extLst>
          </p:cNvPr>
          <p:cNvSpPr>
            <a:spLocks noGrp="1"/>
          </p:cNvSpPr>
          <p:nvPr>
            <p:ph type="sldNum" sz="quarter" idx="10"/>
          </p:nvPr>
        </p:nvSpPr>
        <p:spPr>
          <a:xfrm>
            <a:off x="8610600" y="6356350"/>
            <a:ext cx="2743200" cy="365125"/>
          </a:xfrm>
          <a:prstGeom prst="rect">
            <a:avLst/>
          </a:prstGeom>
        </p:spPr>
        <p:txBody>
          <a:bodyPr/>
          <a:lstStyle/>
          <a:p>
            <a:fld id="{B1E448EC-BA8D-5F4B-A64E-56A9A82D0EAF}" type="slidenum">
              <a:rPr lang="en-US" smtClean="0"/>
              <a:t>‹#›</a:t>
            </a:fld>
            <a:endParaRPr lang="en-US"/>
          </a:p>
        </p:txBody>
      </p:sp>
      <p:pic>
        <p:nvPicPr>
          <p:cNvPr id="4" name="Picture 3" descr="A white logo on a black background&#10;&#10;Description automatically generated">
            <a:extLst>
              <a:ext uri="{FF2B5EF4-FFF2-40B4-BE49-F238E27FC236}">
                <a16:creationId xmlns:a16="http://schemas.microsoft.com/office/drawing/2014/main" id="{923A97F6-6BD9-7286-120B-5C3F50EA958D}"/>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35775632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8117E-D36B-E998-08F4-CCFCB65154F4}"/>
              </a:ext>
            </a:extLst>
          </p:cNvPr>
          <p:cNvSpPr>
            <a:spLocks noGrp="1"/>
          </p:cNvSpPr>
          <p:nvPr>
            <p:ph type="title"/>
          </p:nvPr>
        </p:nvSpPr>
        <p:spPr/>
        <p:txBody>
          <a:bodyPr/>
          <a:lstStyle/>
          <a:p>
            <a:r>
              <a:rPr lang="en-GB"/>
              <a:t>Click to edit Master 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170327B0-D80A-B82D-0892-BB6B9CE30459}"/>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51593490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8118B260-01CA-8B4C-FC6E-79A48B397E2E}"/>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184348996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8B1DB9BC-0587-6C69-05AD-4E76C2A28DE9}"/>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25120799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4" name="Picture 3" descr="A white logo on a black background&#10;&#10;Description automatically generated">
            <a:extLst>
              <a:ext uri="{FF2B5EF4-FFF2-40B4-BE49-F238E27FC236}">
                <a16:creationId xmlns:a16="http://schemas.microsoft.com/office/drawing/2014/main" id="{BA27879A-5736-5E7D-94C5-CFAF89D3B0CF}"/>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15187062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72E740BC-205D-F51C-4B20-0443800C355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18150093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7EF42328-560A-BF73-41A6-8A327CC2175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70676887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E279F0F2-099D-3F28-A424-29687FAEC1C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22257811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53A3B0CF-4AA7-9171-83C8-4E95972682C3}"/>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40668236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FA4E3A8A-4F6A-9A2D-F8FD-5B7EFF9541D4}"/>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94765242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B9252ECE-10C1-72B2-0C2F-4A9B46AC7CB4}"/>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62039577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550F4C2A-5BE8-9F97-CA1A-070904EC4E11}"/>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7185717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4" name="Picture 3" descr="A white logo on a black background&#10;&#10;Description automatically generated">
            <a:extLst>
              <a:ext uri="{FF2B5EF4-FFF2-40B4-BE49-F238E27FC236}">
                <a16:creationId xmlns:a16="http://schemas.microsoft.com/office/drawing/2014/main" id="{6E81CE5F-4A5B-C009-3847-2FD0DD946AAF}"/>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413917862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8117E-D36B-E998-08F4-CCFCB65154F4}"/>
              </a:ext>
            </a:extLst>
          </p:cNvPr>
          <p:cNvSpPr>
            <a:spLocks noGrp="1"/>
          </p:cNvSpPr>
          <p:nvPr>
            <p:ph type="title"/>
          </p:nvPr>
        </p:nvSpPr>
        <p:spPr/>
        <p:txBody>
          <a:bodyPr/>
          <a:lstStyle/>
          <a:p>
            <a:r>
              <a:rPr lang="en-GB"/>
              <a:t>Click to edit Master 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8D81ABDB-1B4A-BA97-ECA8-98D2B75D7E6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01501938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048C4E52-CE08-35BD-0C9B-367A5F7C53A2}"/>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429065738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C7333CBE-E8B9-484A-BC2D-96702A676F7C}"/>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65800435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4" name="Picture 3" descr="A white logo on a black background&#10;&#10;Description automatically generated">
            <a:extLst>
              <a:ext uri="{FF2B5EF4-FFF2-40B4-BE49-F238E27FC236}">
                <a16:creationId xmlns:a16="http://schemas.microsoft.com/office/drawing/2014/main" id="{135F0A21-E7DE-A5D7-244C-1703422A496D}"/>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69484529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19554EA0-3F0F-9E9F-E6AA-69D30C8ED41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66370779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620F9C25-AB06-1066-650C-7C41ECB6282F}"/>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17139926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005ADF66-71C2-FFEA-4B6B-62A79AFC9FFE}"/>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83822501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CF0575D9-1201-ACDD-FB54-0430229913E9}"/>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26762622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C72ED637-4AB3-566E-A40A-0D923D0F6DD2}"/>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15617650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192704F6-F41E-95F2-5A62-F9EE65EEBE4C}"/>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51554500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9D1AD0F3-1917-3B8B-625D-CEA86D8141AF}"/>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05149804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4" name="Picture 3" descr="A white logo on a black background&#10;&#10;Description automatically generated">
            <a:extLst>
              <a:ext uri="{FF2B5EF4-FFF2-40B4-BE49-F238E27FC236}">
                <a16:creationId xmlns:a16="http://schemas.microsoft.com/office/drawing/2014/main" id="{B4545439-798D-89AB-A1BD-3DD0F011A8E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18335048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8117E-D36B-E998-08F4-CCFCB65154F4}"/>
              </a:ext>
            </a:extLst>
          </p:cNvPr>
          <p:cNvSpPr>
            <a:spLocks noGrp="1"/>
          </p:cNvSpPr>
          <p:nvPr>
            <p:ph type="title"/>
          </p:nvPr>
        </p:nvSpPr>
        <p:spPr/>
        <p:txBody>
          <a:bodyPr/>
          <a:lstStyle/>
          <a:p>
            <a:r>
              <a:rPr lang="en-GB"/>
              <a:t>Click to edit Master 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86B4EC7B-C04F-F427-C4C1-CCE3CF56563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17443646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4" name="Picture 3" descr="A white logo on a black background&#10;&#10;Description automatically generated">
            <a:extLst>
              <a:ext uri="{FF2B5EF4-FFF2-40B4-BE49-F238E27FC236}">
                <a16:creationId xmlns:a16="http://schemas.microsoft.com/office/drawing/2014/main" id="{A6C8093B-364F-8E30-C5A4-E5AD2329A1D7}"/>
              </a:ext>
            </a:extLst>
          </p:cNvPr>
          <p:cNvPicPr>
            <a:picLocks noChangeAspect="1"/>
          </p:cNvPicPr>
          <p:nvPr userDrawn="1"/>
        </p:nvPicPr>
        <p:blipFill rotWithShape="1">
          <a:blip r:embed="rId2"/>
          <a:srcRect t="42668" b="43111"/>
          <a:stretch/>
        </p:blipFill>
        <p:spPr>
          <a:xfrm>
            <a:off x="4224101" y="5584186"/>
            <a:ext cx="3743798" cy="532452"/>
          </a:xfrm>
          <a:prstGeom prst="rect">
            <a:avLst/>
          </a:prstGeom>
        </p:spPr>
      </p:pic>
    </p:spTree>
    <p:extLst>
      <p:ext uri="{BB962C8B-B14F-4D97-AF65-F5344CB8AC3E}">
        <p14:creationId xmlns:p14="http://schemas.microsoft.com/office/powerpoint/2010/main" val="16706809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1F31225F-515B-D036-6456-FB8B5E0B5B32}"/>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56789177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4" name="Picture 3" descr="A white logo on a black background&#10;&#10;Description automatically generated">
            <a:extLst>
              <a:ext uri="{FF2B5EF4-FFF2-40B4-BE49-F238E27FC236}">
                <a16:creationId xmlns:a16="http://schemas.microsoft.com/office/drawing/2014/main" id="{FB4A9C88-C041-DB77-5375-84A1C4D1E38D}"/>
              </a:ext>
            </a:extLst>
          </p:cNvPr>
          <p:cNvPicPr>
            <a:picLocks noChangeAspect="1"/>
          </p:cNvPicPr>
          <p:nvPr userDrawn="1"/>
        </p:nvPicPr>
        <p:blipFill rotWithShape="1">
          <a:blip r:embed="rId2"/>
          <a:srcRect t="42668" b="43111"/>
          <a:stretch/>
        </p:blipFill>
        <p:spPr>
          <a:xfrm>
            <a:off x="771331" y="5584186"/>
            <a:ext cx="3743798" cy="532452"/>
          </a:xfrm>
          <a:prstGeom prst="rect">
            <a:avLst/>
          </a:prstGeom>
        </p:spPr>
      </p:pic>
    </p:spTree>
    <p:extLst>
      <p:ext uri="{BB962C8B-B14F-4D97-AF65-F5344CB8AC3E}">
        <p14:creationId xmlns:p14="http://schemas.microsoft.com/office/powerpoint/2010/main" val="382994398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8C79674D-70E4-C2F4-E85E-C60DD2BA9581}"/>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417020175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44A676BF-5F6E-D557-8B28-48929D7F8A6D}"/>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38130170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740113EF-51DA-C6AD-29C5-C425920EA7A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41661656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99F1A3D6-1FB9-55B0-1746-D6969BC0A13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65861736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6E2E889C-2730-4AF5-F4D3-8E42F2933AC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15261439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EE4D2838-8E1C-E110-6900-F5AA0C10984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14418564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A9E9E50A-4B79-C122-30D6-607C780BA79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67660227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4" name="Picture 3" descr="A white logo on a black background&#10;&#10;Description automatically generated">
            <a:extLst>
              <a:ext uri="{FF2B5EF4-FFF2-40B4-BE49-F238E27FC236}">
                <a16:creationId xmlns:a16="http://schemas.microsoft.com/office/drawing/2014/main" id="{5CB7D6BC-1448-DC01-F9E9-97900864E72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65839022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8117E-D36B-E998-08F4-CCFCB65154F4}"/>
              </a:ext>
            </a:extLst>
          </p:cNvPr>
          <p:cNvSpPr>
            <a:spLocks noGrp="1"/>
          </p:cNvSpPr>
          <p:nvPr>
            <p:ph type="title"/>
          </p:nvPr>
        </p:nvSpPr>
        <p:spPr/>
        <p:txBody>
          <a:bodyPr/>
          <a:lstStyle/>
          <a:p>
            <a:r>
              <a:rPr lang="en-GB" dirty="0"/>
              <a:t>Click to edit Master title style</a:t>
            </a:r>
            <a:endParaRPr lang="en-US" dirty="0"/>
          </a:p>
        </p:txBody>
      </p:sp>
      <p:pic>
        <p:nvPicPr>
          <p:cNvPr id="4" name="Picture 3" descr="A white logo on a black background&#10;&#10;Description automatically generated">
            <a:extLst>
              <a:ext uri="{FF2B5EF4-FFF2-40B4-BE49-F238E27FC236}">
                <a16:creationId xmlns:a16="http://schemas.microsoft.com/office/drawing/2014/main" id="{80210099-49B5-9965-7BEC-D5622087650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65407902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12D7A-213C-F298-0E96-6311ACE0600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00B630C0-43D7-5DB9-BDBA-F029920399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pic>
        <p:nvPicPr>
          <p:cNvPr id="6" name="Picture 5">
            <a:extLst>
              <a:ext uri="{FF2B5EF4-FFF2-40B4-BE49-F238E27FC236}">
                <a16:creationId xmlns:a16="http://schemas.microsoft.com/office/drawing/2014/main" id="{72F0DF83-D638-E4CE-6725-8DC7B53C8A35}"/>
              </a:ext>
            </a:extLst>
          </p:cNvPr>
          <p:cNvPicPr>
            <a:picLocks noChangeAspect="1"/>
          </p:cNvPicPr>
          <p:nvPr userDrawn="1"/>
        </p:nvPicPr>
        <p:blipFill rotWithShape="1">
          <a:blip r:embed="rId2"/>
          <a:srcRect l="16676" t="37358" r="16735" b="37358"/>
          <a:stretch/>
        </p:blipFill>
        <p:spPr>
          <a:xfrm>
            <a:off x="4193841" y="5428649"/>
            <a:ext cx="3804317" cy="812540"/>
          </a:xfrm>
          <a:prstGeom prst="rect">
            <a:avLst/>
          </a:prstGeom>
        </p:spPr>
      </p:pic>
    </p:spTree>
    <p:extLst>
      <p:ext uri="{BB962C8B-B14F-4D97-AF65-F5344CB8AC3E}">
        <p14:creationId xmlns:p14="http://schemas.microsoft.com/office/powerpoint/2010/main" val="7329896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136C6-818C-DD5A-9545-ECCFE7A08450}"/>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9714E32-8DAE-0EBA-53A7-9F54233455A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7" name="Picture 6" descr="A white logo on a black background&#10;&#10;Description automatically generated">
            <a:extLst>
              <a:ext uri="{FF2B5EF4-FFF2-40B4-BE49-F238E27FC236}">
                <a16:creationId xmlns:a16="http://schemas.microsoft.com/office/drawing/2014/main" id="{1F31225F-515B-D036-6456-FB8B5E0B5B32}"/>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88332618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5465A-996A-FD0B-F129-D51410B10E1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FDA4C36B-FE8F-4283-6FBB-6585EAA058A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pic>
        <p:nvPicPr>
          <p:cNvPr id="5" name="Picture 4">
            <a:extLst>
              <a:ext uri="{FF2B5EF4-FFF2-40B4-BE49-F238E27FC236}">
                <a16:creationId xmlns:a16="http://schemas.microsoft.com/office/drawing/2014/main" id="{0EB6A939-BA4A-A879-BF1E-AE222D66BC4A}"/>
              </a:ext>
            </a:extLst>
          </p:cNvPr>
          <p:cNvPicPr>
            <a:picLocks noChangeAspect="1"/>
          </p:cNvPicPr>
          <p:nvPr userDrawn="1"/>
        </p:nvPicPr>
        <p:blipFill rotWithShape="1">
          <a:blip r:embed="rId2"/>
          <a:srcRect l="16676" t="37358" r="16735" b="37358"/>
          <a:stretch/>
        </p:blipFill>
        <p:spPr>
          <a:xfrm>
            <a:off x="771331" y="5428649"/>
            <a:ext cx="3804317" cy="812540"/>
          </a:xfrm>
          <a:prstGeom prst="rect">
            <a:avLst/>
          </a:prstGeom>
        </p:spPr>
      </p:pic>
    </p:spTree>
    <p:extLst>
      <p:ext uri="{BB962C8B-B14F-4D97-AF65-F5344CB8AC3E}">
        <p14:creationId xmlns:p14="http://schemas.microsoft.com/office/powerpoint/2010/main" val="163614299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D394-A059-BF6C-88B7-142643D0DE58}"/>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6173C87-C235-70ED-3603-9D4B6B9FD586}"/>
              </a:ext>
            </a:extLst>
          </p:cNvPr>
          <p:cNvSpPr>
            <a:spLocks noGrp="1"/>
          </p:cNvSpPr>
          <p:nvPr>
            <p:ph sz="half" idx="1"/>
          </p:nvPr>
        </p:nvSpPr>
        <p:spPr>
          <a:xfrm>
            <a:off x="838200" y="1825625"/>
            <a:ext cx="5181600" cy="435133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a:extLst>
              <a:ext uri="{FF2B5EF4-FFF2-40B4-BE49-F238E27FC236}">
                <a16:creationId xmlns:a16="http://schemas.microsoft.com/office/drawing/2014/main" id="{0CB86246-49A7-BFFF-7FBE-989641D0382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descr="A white logo on a black background&#10;&#10;Description automatically generated">
            <a:extLst>
              <a:ext uri="{FF2B5EF4-FFF2-40B4-BE49-F238E27FC236}">
                <a16:creationId xmlns:a16="http://schemas.microsoft.com/office/drawing/2014/main" id="{8C79674D-70E4-C2F4-E85E-C60DD2BA9581}"/>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39294377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F11-B824-E76C-5C5C-1BF99552D403}"/>
              </a:ext>
            </a:extLst>
          </p:cNvPr>
          <p:cNvSpPr>
            <a:spLocks noGrp="1"/>
          </p:cNvSpPr>
          <p:nvPr>
            <p:ph type="title"/>
          </p:nvPr>
        </p:nvSpPr>
        <p:spPr>
          <a:xfrm>
            <a:off x="839788" y="365125"/>
            <a:ext cx="10515600" cy="1325563"/>
          </a:xfrm>
          <a:prstGeom prst="rect">
            <a:avLst/>
          </a:prstGeo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EBE480-F87D-2AD2-E54B-480341B7E3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D4196595-AAD2-B641-29EB-297C0981E6F3}"/>
              </a:ext>
            </a:extLst>
          </p:cNvPr>
          <p:cNvSpPr>
            <a:spLocks noGrp="1"/>
          </p:cNvSpPr>
          <p:nvPr>
            <p:ph sz="half" idx="2"/>
          </p:nvPr>
        </p:nvSpPr>
        <p:spPr>
          <a:xfrm>
            <a:off x="839788" y="2505075"/>
            <a:ext cx="5157787" cy="3684588"/>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1F8599BF-72EA-1118-E620-F3EF0044D7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E1B4B64-52C8-94A5-B69D-437ED98E695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10" name="Picture 9" descr="A white logo on a black background&#10;&#10;Description automatically generated">
            <a:extLst>
              <a:ext uri="{FF2B5EF4-FFF2-40B4-BE49-F238E27FC236}">
                <a16:creationId xmlns:a16="http://schemas.microsoft.com/office/drawing/2014/main" id="{44A676BF-5F6E-D557-8B28-48929D7F8A6D}"/>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43681933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8ECF5-F99B-6212-0D99-31A819DF15AD}"/>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pic>
        <p:nvPicPr>
          <p:cNvPr id="6" name="Picture 5" descr="A white logo on a black background&#10;&#10;Description automatically generated">
            <a:extLst>
              <a:ext uri="{FF2B5EF4-FFF2-40B4-BE49-F238E27FC236}">
                <a16:creationId xmlns:a16="http://schemas.microsoft.com/office/drawing/2014/main" id="{740113EF-51DA-C6AD-29C5-C425920EA7A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84111798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white logo on a black background&#10;&#10;Description automatically generated">
            <a:extLst>
              <a:ext uri="{FF2B5EF4-FFF2-40B4-BE49-F238E27FC236}">
                <a16:creationId xmlns:a16="http://schemas.microsoft.com/office/drawing/2014/main" id="{99F1A3D6-1FB9-55B0-1746-D6969BC0A13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69649502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9F98-1E96-9E59-98B8-9F8292EC6E5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31DF1E8-6D7C-ACED-D84A-18E790E1D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DBE1085-809D-617C-6954-BC5873AFDE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6E2E889C-2730-4AF5-F4D3-8E42F2933AC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74541360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387A-7745-9DED-FED5-D4B20A74E28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8A5AF6B-F3F4-B4B2-F6B6-B6BF0BEEC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C212AE-376D-7312-8CC1-78C148BE36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Picture 7" descr="A white logo on a black background&#10;&#10;Description automatically generated">
            <a:extLst>
              <a:ext uri="{FF2B5EF4-FFF2-40B4-BE49-F238E27FC236}">
                <a16:creationId xmlns:a16="http://schemas.microsoft.com/office/drawing/2014/main" id="{EE4D2838-8E1C-E110-6900-F5AA0C10984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319317933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E25A-2A28-541F-45F1-08D2F8F01DB5}"/>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6670C86-760D-27FF-4FA1-23D304FADA69}"/>
              </a:ext>
            </a:extLst>
          </p:cNvPr>
          <p:cNvSpPr>
            <a:spLocks noGrp="1"/>
          </p:cNvSpPr>
          <p:nvPr>
            <p:ph type="body" orient="vert" idx="1"/>
          </p:nvPr>
        </p:nvSpPr>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7" name="Picture 6" descr="A white logo on a black background&#10;&#10;Description automatically generated">
            <a:extLst>
              <a:ext uri="{FF2B5EF4-FFF2-40B4-BE49-F238E27FC236}">
                <a16:creationId xmlns:a16="http://schemas.microsoft.com/office/drawing/2014/main" id="{A9E9E50A-4B79-C122-30D6-607C780BA79B}"/>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101204456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A8FAE02-D70D-C3C5-A6DA-DB7E4762BF3E}"/>
              </a:ext>
            </a:extLst>
          </p:cNvPr>
          <p:cNvSpPr>
            <a:spLocks noGrp="1"/>
          </p:cNvSpPr>
          <p:nvPr>
            <p:ph type="title" orient="vert"/>
          </p:nvPr>
        </p:nvSpPr>
        <p:spPr>
          <a:xfrm>
            <a:off x="8724900" y="365125"/>
            <a:ext cx="2628900" cy="5811838"/>
          </a:xfrm>
          <a:prstGeom prst="rect">
            <a:avLst/>
          </a:prstGeo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985F83-1679-0EC4-0D3E-B5F7501A5FE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4" name="Picture 3" descr="A white logo on a black background&#10;&#10;Description automatically generated">
            <a:extLst>
              <a:ext uri="{FF2B5EF4-FFF2-40B4-BE49-F238E27FC236}">
                <a16:creationId xmlns:a16="http://schemas.microsoft.com/office/drawing/2014/main" id="{5CB7D6BC-1448-DC01-F9E9-97900864E72A}"/>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264236302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8117E-D36B-E998-08F4-CCFCB65154F4}"/>
              </a:ext>
            </a:extLst>
          </p:cNvPr>
          <p:cNvSpPr>
            <a:spLocks noGrp="1"/>
          </p:cNvSpPr>
          <p:nvPr>
            <p:ph type="title"/>
          </p:nvPr>
        </p:nvSpPr>
        <p:spPr/>
        <p:txBody>
          <a:bodyPr/>
          <a:lstStyle/>
          <a:p>
            <a:r>
              <a:rPr lang="en-GB" dirty="0"/>
              <a:t>Click to edit Master title style</a:t>
            </a:r>
            <a:endParaRPr lang="en-US" dirty="0"/>
          </a:p>
        </p:txBody>
      </p:sp>
      <p:pic>
        <p:nvPicPr>
          <p:cNvPr id="4" name="Picture 3" descr="A white logo on a black background&#10;&#10;Description automatically generated">
            <a:extLst>
              <a:ext uri="{FF2B5EF4-FFF2-40B4-BE49-F238E27FC236}">
                <a16:creationId xmlns:a16="http://schemas.microsoft.com/office/drawing/2014/main" id="{80210099-49B5-9965-7BEC-D56220876506}"/>
              </a:ext>
            </a:extLst>
          </p:cNvPr>
          <p:cNvPicPr>
            <a:picLocks noChangeAspect="1"/>
          </p:cNvPicPr>
          <p:nvPr userDrawn="1"/>
        </p:nvPicPr>
        <p:blipFill rotWithShape="1">
          <a:blip r:embed="rId3"/>
          <a:srcRect t="42668" b="43111"/>
          <a:stretch/>
        </p:blipFill>
        <p:spPr>
          <a:xfrm>
            <a:off x="325964" y="6324934"/>
            <a:ext cx="1456184" cy="207102"/>
          </a:xfrm>
          <a:prstGeom prst="rect">
            <a:avLst/>
          </a:prstGeom>
        </p:spPr>
      </p:pic>
    </p:spTree>
    <p:extLst>
      <p:ext uri="{BB962C8B-B14F-4D97-AF65-F5344CB8AC3E}">
        <p14:creationId xmlns:p14="http://schemas.microsoft.com/office/powerpoint/2010/main" val="4074939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4.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5.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6.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7.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theme" Target="../theme/theme6.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8.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theme" Target="../theme/theme7.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image" Target="../media/image9.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8.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10.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theme" Target="../theme/theme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image" Target="../media/image1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theme" Target="../theme/theme10.xml"/><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slideLayout" Target="../slideLayouts/slideLayout115.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 Id="rId14" Type="http://schemas.openxmlformats.org/officeDocument/2006/relationships/image" Target="../media/image12.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3.xml"/><Relationship Id="rId13" Type="http://schemas.openxmlformats.org/officeDocument/2006/relationships/theme" Target="../theme/theme11.xml"/><Relationship Id="rId3" Type="http://schemas.openxmlformats.org/officeDocument/2006/relationships/slideLayout" Target="../slideLayouts/slideLayout118.xml"/><Relationship Id="rId7" Type="http://schemas.openxmlformats.org/officeDocument/2006/relationships/slideLayout" Target="../slideLayouts/slideLayout122.xml"/><Relationship Id="rId12" Type="http://schemas.openxmlformats.org/officeDocument/2006/relationships/slideLayout" Target="../slideLayouts/slideLayout127.xml"/><Relationship Id="rId2" Type="http://schemas.openxmlformats.org/officeDocument/2006/relationships/slideLayout" Target="../slideLayouts/slideLayout117.xml"/><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5" Type="http://schemas.openxmlformats.org/officeDocument/2006/relationships/slideLayout" Target="../slideLayouts/slideLayout120.xml"/><Relationship Id="rId10" Type="http://schemas.openxmlformats.org/officeDocument/2006/relationships/slideLayout" Target="../slideLayouts/slideLayout125.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4" Type="http://schemas.openxmlformats.org/officeDocument/2006/relationships/image" Target="../media/image1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2E4E9018-60E7-EF92-76FF-05E5570F4B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1E448EC-BA8D-5F4B-A64E-56A9A82D0EAF}" type="slidenum">
              <a:rPr lang="en-US" smtClean="0"/>
              <a:t>‹#›</a:t>
            </a:fld>
            <a:endParaRPr lang="en-US"/>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2875703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b="1" i="0" kern="120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2E4E9018-60E7-EF92-76FF-05E5570F4B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1E448EC-BA8D-5F4B-A64E-56A9A82D0EAF}" type="slidenum">
              <a:rPr lang="en-US" smtClean="0"/>
              <a:t>‹#›</a:t>
            </a:fld>
            <a:endParaRPr lang="en-US"/>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87733027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b="1" i="0" kern="120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2E4E9018-60E7-EF92-76FF-05E5570F4B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1E448EC-BA8D-5F4B-A64E-56A9A82D0EAF}" type="slidenum">
              <a:rPr lang="en-US" smtClean="0"/>
              <a:t>‹#›</a:t>
            </a:fld>
            <a:endParaRPr lang="en-US"/>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282338703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b="1" i="0" kern="120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2E4E9018-60E7-EF92-76FF-05E5570F4B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1E448EC-BA8D-5F4B-A64E-56A9A82D0EAF}" type="slidenum">
              <a:rPr lang="en-US" smtClean="0"/>
              <a:t>‹#›</a:t>
            </a:fld>
            <a:endParaRPr lang="en-US"/>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230966035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b="1" i="0" kern="120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2E4E9018-60E7-EF92-76FF-05E5570F4B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1E448EC-BA8D-5F4B-A64E-56A9A82D0EAF}" type="slidenum">
              <a:rPr lang="en-US" smtClean="0"/>
              <a:t>‹#›</a:t>
            </a:fld>
            <a:endParaRPr lang="en-US"/>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207975400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b="1" i="0" kern="12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Slide Number Placeholder 5">
            <a:extLst>
              <a:ext uri="{FF2B5EF4-FFF2-40B4-BE49-F238E27FC236}">
                <a16:creationId xmlns:a16="http://schemas.microsoft.com/office/drawing/2014/main" id="{2E4E9018-60E7-EF92-76FF-05E5570F4B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1E448EC-BA8D-5F4B-A64E-56A9A82D0EAF}" type="slidenum">
              <a:rPr lang="en-US" smtClean="0"/>
              <a:t>‹#›</a:t>
            </a:fld>
            <a:endParaRPr lang="en-US"/>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6415081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Lst>
  <p:txStyles>
    <p:titleStyle>
      <a:lvl1pPr algn="l" defTabSz="914400" rtl="0" eaLnBrk="1" latinLnBrk="0" hangingPunct="1">
        <a:lnSpc>
          <a:spcPct val="90000"/>
        </a:lnSpc>
        <a:spcBef>
          <a:spcPct val="0"/>
        </a:spcBef>
        <a:buNone/>
        <a:defRPr sz="4400" b="1" i="0" kern="120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397300442"/>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Lst>
  <p:txStyles>
    <p:titleStyle>
      <a:lvl1pPr algn="l" defTabSz="914400" rtl="0" eaLnBrk="1" latinLnBrk="0" hangingPunct="1">
        <a:lnSpc>
          <a:spcPct val="90000"/>
        </a:lnSpc>
        <a:spcBef>
          <a:spcPct val="0"/>
        </a:spcBef>
        <a:buNone/>
        <a:defRPr sz="4400" b="1" i="0" kern="120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1974915887"/>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Lst>
  <p:txStyles>
    <p:titleStyle>
      <a:lvl1pPr algn="l" defTabSz="914400" rtl="0" eaLnBrk="1" latinLnBrk="0" hangingPunct="1">
        <a:lnSpc>
          <a:spcPct val="90000"/>
        </a:lnSpc>
        <a:spcBef>
          <a:spcPct val="0"/>
        </a:spcBef>
        <a:buNone/>
        <a:defRPr sz="4400" b="1" i="0" kern="120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3547402683"/>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Lst>
  <p:txStyles>
    <p:titleStyle>
      <a:lvl1pPr algn="l" defTabSz="914400" rtl="0" eaLnBrk="1" latinLnBrk="0" hangingPunct="1">
        <a:lnSpc>
          <a:spcPct val="90000"/>
        </a:lnSpc>
        <a:spcBef>
          <a:spcPct val="0"/>
        </a:spcBef>
        <a:buNone/>
        <a:defRPr sz="4400" b="1" i="0" kern="120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393862265"/>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Lst>
  <p:txStyles>
    <p:titleStyle>
      <a:lvl1pPr algn="l" defTabSz="914400" rtl="0" eaLnBrk="1" latinLnBrk="0" hangingPunct="1">
        <a:lnSpc>
          <a:spcPct val="90000"/>
        </a:lnSpc>
        <a:spcBef>
          <a:spcPct val="0"/>
        </a:spcBef>
        <a:buNone/>
        <a:defRPr sz="4400" b="1" i="0" kern="120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9ED03E-B954-82EF-119F-C57CD0FFA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7" name="Title Placeholder 6">
            <a:extLst>
              <a:ext uri="{FF2B5EF4-FFF2-40B4-BE49-F238E27FC236}">
                <a16:creationId xmlns:a16="http://schemas.microsoft.com/office/drawing/2014/main" id="{67B82092-B756-8E7A-8093-A9D60BF0F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332777761"/>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Lst>
  <p:txStyles>
    <p:titleStyle>
      <a:lvl1pPr algn="l" defTabSz="914400" rtl="0" eaLnBrk="1" latinLnBrk="0" hangingPunct="1">
        <a:lnSpc>
          <a:spcPct val="90000"/>
        </a:lnSpc>
        <a:spcBef>
          <a:spcPct val="0"/>
        </a:spcBef>
        <a:buNone/>
        <a:defRPr sz="4400" b="1" i="0" kern="1200">
          <a:solidFill>
            <a:schemeClr val="bg1"/>
          </a:solidFill>
          <a:latin typeface="ROBOTO CONDENSED LIGHT" panose="02000000000000000000" pitchFamily="2" charset="0"/>
          <a:ea typeface="ROBOTO CONDENSED LIGHT" panose="02000000000000000000" pitchFamily="2" charset="0"/>
          <a:cs typeface="ROBOTO CONDENSED LIGHT"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61.xml"/></Relationships>
</file>

<file path=ppt/slides/_rels/slide1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61.xml"/></Relationships>
</file>

<file path=ppt/slides/_rels/slide1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61.xml"/><Relationship Id="rId5" Type="http://schemas.openxmlformats.org/officeDocument/2006/relationships/hyperlink" Target="https://www.youtube.com/watch?v=HUTe72-6Hlw" TargetMode="External"/><Relationship Id="rId4" Type="http://schemas.openxmlformats.org/officeDocument/2006/relationships/hyperlink" Target="https://www.bbc.co.uk/programmes/p011lz9d"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61.xml"/></Relationships>
</file>

<file path=ppt/slides/_rels/slide1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61.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73C46-D585-54E3-38C2-E2621E71139D}"/>
              </a:ext>
            </a:extLst>
          </p:cNvPr>
          <p:cNvSpPr>
            <a:spLocks noGrp="1"/>
          </p:cNvSpPr>
          <p:nvPr>
            <p:ph type="ctrTitle"/>
          </p:nvPr>
        </p:nvSpPr>
        <p:spPr/>
        <p:txBody>
          <a:bodyPr/>
          <a:lstStyle/>
          <a:p>
            <a:r>
              <a:rPr lang="en-GB" dirty="0"/>
              <a:t>Explore Cool Careers in Moray</a:t>
            </a:r>
          </a:p>
        </p:txBody>
      </p:sp>
      <p:sp>
        <p:nvSpPr>
          <p:cNvPr id="3" name="Subtitle 2">
            <a:extLst>
              <a:ext uri="{FF2B5EF4-FFF2-40B4-BE49-F238E27FC236}">
                <a16:creationId xmlns:a16="http://schemas.microsoft.com/office/drawing/2014/main" id="{B4A0A978-DC14-E4F1-F1CD-F48EC011DEFD}"/>
              </a:ext>
            </a:extLst>
          </p:cNvPr>
          <p:cNvSpPr>
            <a:spLocks noGrp="1"/>
          </p:cNvSpPr>
          <p:nvPr>
            <p:ph type="subTitle" idx="1"/>
          </p:nvPr>
        </p:nvSpPr>
        <p:spPr/>
        <p:txBody>
          <a:bodyPr/>
          <a:lstStyle/>
          <a:p>
            <a:r>
              <a:rPr lang="en-GB" dirty="0"/>
              <a:t>STEM Resource Pack</a:t>
            </a:r>
          </a:p>
        </p:txBody>
      </p:sp>
    </p:spTree>
    <p:extLst>
      <p:ext uri="{BB962C8B-B14F-4D97-AF65-F5344CB8AC3E}">
        <p14:creationId xmlns:p14="http://schemas.microsoft.com/office/powerpoint/2010/main" val="2249116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EA822-7747-7AAC-F8FE-C68ADB720F36}"/>
              </a:ext>
            </a:extLst>
          </p:cNvPr>
          <p:cNvSpPr>
            <a:spLocks noGrp="1"/>
          </p:cNvSpPr>
          <p:nvPr>
            <p:ph type="title"/>
          </p:nvPr>
        </p:nvSpPr>
        <p:spPr/>
        <p:txBody>
          <a:bodyPr>
            <a:normAutofit fontScale="90000"/>
          </a:bodyPr>
          <a:lstStyle/>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Explore Cool Careers in Moray is an engaging and comprehensive STEM resource pack designed for young learners aged 3-12. This pack features activities that highlight the growth sectors within your locality, showcasing the diverse career opportunities available. Each activity not only promotes curiosity and hands-on learning but also outlines educational pathways and essential subjects for these high-demand roles.</a:t>
            </a: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r>
              <a:rPr lang="en-GB" sz="1800" kern="100" dirty="0">
                <a:effectLst/>
                <a:latin typeface="Aptos" panose="020B0004020202020204" pitchFamily="34" charset="0"/>
                <a:ea typeface="Aptos" panose="020B0004020202020204" pitchFamily="34" charset="0"/>
                <a:cs typeface="Times New Roman" panose="02020603050405020304" pitchFamily="18" charset="0"/>
              </a:rPr>
              <a:t>Each activity is described in a step-by-step format to allow you, the teacher, to understand how to complete the activity for success. It is expected that you will adapt these guides based on your own knowledge of learners in your classroom – some may be able to follow the guide as is, others may benefit from your demonstration.</a:t>
            </a: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r>
              <a:rPr lang="en-GB" sz="1800" kern="100" dirty="0">
                <a:effectLst/>
                <a:latin typeface="Aptos" panose="020B0004020202020204" pitchFamily="34" charset="0"/>
                <a:ea typeface="Aptos" panose="020B0004020202020204" pitchFamily="34" charset="0"/>
                <a:cs typeface="Times New Roman" panose="02020603050405020304" pitchFamily="18" charset="0"/>
              </a:rPr>
              <a:t>Lesson plans are designed to be easy to follow, containing all necessary background information on the relevant growth sector and careers associated with the sector and activity included. We have left space for you to design the lesson to suit the needs of your learners and your classroom environment. Where appropriate we have included worksheets and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powerpoint</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presentations to help enable your lesson delivery.</a:t>
            </a:r>
            <a:endParaRPr lang="en-GB" dirty="0"/>
          </a:p>
        </p:txBody>
      </p:sp>
      <p:sp>
        <p:nvSpPr>
          <p:cNvPr id="3" name="Text Placeholder 2">
            <a:extLst>
              <a:ext uri="{FF2B5EF4-FFF2-40B4-BE49-F238E27FC236}">
                <a16:creationId xmlns:a16="http://schemas.microsoft.com/office/drawing/2014/main" id="{DF97697E-EBF6-CE9F-3AC4-BFE302165728}"/>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891305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A3A71-E0D8-D38E-E2FE-26F714753160}"/>
              </a:ext>
            </a:extLst>
          </p:cNvPr>
          <p:cNvSpPr>
            <a:spLocks noGrp="1"/>
          </p:cNvSpPr>
          <p:nvPr>
            <p:ph type="title"/>
          </p:nvPr>
        </p:nvSpPr>
        <p:spPr/>
        <p:txBody>
          <a:bodyPr/>
          <a:lstStyle/>
          <a:p>
            <a:r>
              <a:rPr lang="en-GB" dirty="0">
                <a:solidFill>
                  <a:schemeClr val="tx1"/>
                </a:solidFill>
              </a:rPr>
              <a:t>Growth Sectors in Moray</a:t>
            </a:r>
          </a:p>
        </p:txBody>
      </p:sp>
      <p:sp>
        <p:nvSpPr>
          <p:cNvPr id="3" name="Content Placeholder 2">
            <a:extLst>
              <a:ext uri="{FF2B5EF4-FFF2-40B4-BE49-F238E27FC236}">
                <a16:creationId xmlns:a16="http://schemas.microsoft.com/office/drawing/2014/main" id="{D0415B14-81B0-C952-D019-CC7BFAC1FEBB}"/>
              </a:ext>
            </a:extLst>
          </p:cNvPr>
          <p:cNvSpPr>
            <a:spLocks noGrp="1"/>
          </p:cNvSpPr>
          <p:nvPr>
            <p:ph idx="1"/>
          </p:nvPr>
        </p:nvSpPr>
        <p:spPr/>
        <p:txBody>
          <a:bodyPr>
            <a:normAutofit/>
          </a:bodyPr>
          <a:lstStyle/>
          <a:p>
            <a:pPr marL="0" indent="0">
              <a:buNone/>
            </a:pPr>
            <a:r>
              <a:rPr lang="en-GB" sz="1900" dirty="0">
                <a:latin typeface="+mn-lt"/>
              </a:rPr>
              <a:t>Moray is home to several key growth sectors that drive the local economy and provide exciting career opportunities for young people. These include </a:t>
            </a:r>
            <a:r>
              <a:rPr lang="en-GB" sz="1900" b="1" dirty="0">
                <a:latin typeface="+mn-lt"/>
              </a:rPr>
              <a:t>Aerospace, Creative Industries, Engineering and Construction, Manufacturing, Renewable Energy and Health and Life Sciences. </a:t>
            </a:r>
            <a:br>
              <a:rPr lang="en-GB" sz="1900" dirty="0">
                <a:latin typeface="+mn-lt"/>
              </a:rPr>
            </a:br>
            <a:endParaRPr lang="en-GB" sz="1900" dirty="0">
              <a:latin typeface="+mn-lt"/>
            </a:endParaRPr>
          </a:p>
          <a:p>
            <a:pPr marL="0" indent="0">
              <a:buNone/>
            </a:pPr>
            <a:r>
              <a:rPr lang="en-GB" sz="1900" dirty="0">
                <a:latin typeface="+mn-lt"/>
              </a:rPr>
              <a:t>These industries are vital because they create </a:t>
            </a:r>
            <a:r>
              <a:rPr lang="en-GB" sz="1900" b="1" dirty="0">
                <a:latin typeface="+mn-lt"/>
              </a:rPr>
              <a:t>high-value jobs</a:t>
            </a:r>
            <a:r>
              <a:rPr lang="en-GB" sz="1900" dirty="0">
                <a:latin typeface="+mn-lt"/>
              </a:rPr>
              <a:t>, boost productivity, and help Moray remain a thriving and competitive region. By encouraging young people to pursue careers in these sectors, we can </a:t>
            </a:r>
            <a:r>
              <a:rPr lang="en-GB" sz="1900" b="1" dirty="0">
                <a:latin typeface="+mn-lt"/>
              </a:rPr>
              <a:t>reduce brain drain, </a:t>
            </a:r>
            <a:r>
              <a:rPr lang="en-GB" sz="1900" dirty="0">
                <a:latin typeface="+mn-lt"/>
              </a:rPr>
              <a:t>keeping talent local rather than losing skilled workers to other areas. This, in turn, strengthens the community, supports businesses, and ensures long-term economic growth.</a:t>
            </a:r>
            <a:br>
              <a:rPr lang="en-GB" sz="1900" dirty="0">
                <a:latin typeface="+mn-lt"/>
              </a:rPr>
            </a:br>
            <a:endParaRPr lang="en-GB" sz="1900" dirty="0">
              <a:latin typeface="+mn-lt"/>
            </a:endParaRPr>
          </a:p>
          <a:p>
            <a:pPr marL="0" indent="0">
              <a:buNone/>
            </a:pPr>
            <a:r>
              <a:rPr lang="en-GB" sz="1900" dirty="0">
                <a:latin typeface="+mn-lt"/>
              </a:rPr>
              <a:t>By inspiring pupils to see the potential in these industries, we can help them build a successful future right here in Moray while contributing to the region’s prosperity.</a:t>
            </a:r>
          </a:p>
          <a:p>
            <a:pPr marL="0" indent="0">
              <a:buNone/>
            </a:pPr>
            <a:endParaRPr lang="en-GB" dirty="0"/>
          </a:p>
        </p:txBody>
      </p:sp>
    </p:spTree>
    <p:extLst>
      <p:ext uri="{BB962C8B-B14F-4D97-AF65-F5344CB8AC3E}">
        <p14:creationId xmlns:p14="http://schemas.microsoft.com/office/powerpoint/2010/main" val="1034123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4FEC3-0715-EA43-C724-3A93AD8363AE}"/>
              </a:ext>
            </a:extLst>
          </p:cNvPr>
          <p:cNvSpPr>
            <a:spLocks noGrp="1"/>
          </p:cNvSpPr>
          <p:nvPr>
            <p:ph type="title"/>
          </p:nvPr>
        </p:nvSpPr>
        <p:spPr/>
        <p:txBody>
          <a:bodyPr/>
          <a:lstStyle/>
          <a:p>
            <a:r>
              <a:rPr lang="en-GB" dirty="0"/>
              <a:t>Renewable Energy</a:t>
            </a:r>
          </a:p>
        </p:txBody>
      </p:sp>
      <p:sp>
        <p:nvSpPr>
          <p:cNvPr id="3" name="Text Placeholder 2">
            <a:extLst>
              <a:ext uri="{FF2B5EF4-FFF2-40B4-BE49-F238E27FC236}">
                <a16:creationId xmlns:a16="http://schemas.microsoft.com/office/drawing/2014/main" id="{65D50CF7-7147-CD17-DE42-912ABC2C6CE6}"/>
              </a:ext>
            </a:extLst>
          </p:cNvPr>
          <p:cNvSpPr>
            <a:spLocks noGrp="1"/>
          </p:cNvSpPr>
          <p:nvPr>
            <p:ph type="body" idx="1"/>
          </p:nvPr>
        </p:nvSpPr>
        <p:spPr/>
        <p:txBody>
          <a:bodyPr/>
          <a:lstStyle/>
          <a:p>
            <a:r>
              <a:rPr lang="en-GB" dirty="0"/>
              <a:t>About the sector and Moray</a:t>
            </a:r>
          </a:p>
        </p:txBody>
      </p:sp>
    </p:spTree>
    <p:extLst>
      <p:ext uri="{BB962C8B-B14F-4D97-AF65-F5344CB8AC3E}">
        <p14:creationId xmlns:p14="http://schemas.microsoft.com/office/powerpoint/2010/main" val="2731236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0A7FD-864A-2841-2B47-1FF59C52F2A8}"/>
              </a:ext>
            </a:extLst>
          </p:cNvPr>
          <p:cNvSpPr>
            <a:spLocks noGrp="1"/>
          </p:cNvSpPr>
          <p:nvPr>
            <p:ph type="title"/>
          </p:nvPr>
        </p:nvSpPr>
        <p:spPr/>
        <p:txBody>
          <a:bodyPr/>
          <a:lstStyle/>
          <a:p>
            <a:r>
              <a:rPr lang="en-GB" dirty="0">
                <a:solidFill>
                  <a:schemeClr val="tx1"/>
                </a:solidFill>
              </a:rPr>
              <a:t>Background: Growth Sector</a:t>
            </a:r>
          </a:p>
        </p:txBody>
      </p:sp>
      <p:sp>
        <p:nvSpPr>
          <p:cNvPr id="3" name="Content Placeholder 2">
            <a:extLst>
              <a:ext uri="{FF2B5EF4-FFF2-40B4-BE49-F238E27FC236}">
                <a16:creationId xmlns:a16="http://schemas.microsoft.com/office/drawing/2014/main" id="{113B0593-E585-0A36-68AF-C7C9D8948F1B}"/>
              </a:ext>
            </a:extLst>
          </p:cNvPr>
          <p:cNvSpPr>
            <a:spLocks noGrp="1"/>
          </p:cNvSpPr>
          <p:nvPr>
            <p:ph idx="1"/>
          </p:nvPr>
        </p:nvSpPr>
        <p:spPr/>
        <p:txBody>
          <a:bodyPr>
            <a:normAutofit fontScale="85000" lnSpcReduction="10000"/>
          </a:bodyPr>
          <a:lstStyle/>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Moray is strategically positioned to become a significant contributor to Scotland's renewable energy goals. The region's abundant natural resources, particularly its wind and solar potential, are driving substantial growth in this sector. This expansion is not just about environmental sustainability; it's also about economic diversification and creating a robust, future-proof economy.</a:t>
            </a:r>
          </a:p>
          <a:p>
            <a:pPr marL="0" indent="0">
              <a:lnSpc>
                <a:spcPct val="107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 development of large-scale offshore and onshore wind farms is a cornerstone of this growth. Projects like the Moray East Offshore Wind Farm are transforming the region's energy landscape, creating a demand for skilled workers and supporting a network of local businesses. Furthermore, the rising interest in green hydrogen production is utilising the wind power generated in the area, to further enhance the renewable energy sector.</a:t>
            </a:r>
          </a:p>
          <a:p>
            <a:pPr marL="0" indent="0">
              <a:lnSpc>
                <a:spcPct val="107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Solar energy is also gaining traction, with companies like AES Solar leading the way in manufacturing and installing solar panels. The region's increasing adoption of solar technology is contributing to a more diversified renewable energy mix.</a:t>
            </a:r>
          </a:p>
          <a:p>
            <a:pPr marL="0" indent="0">
              <a:lnSpc>
                <a:spcPct val="107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The Moray Growth Deal is also playing a role in this sector, as it is driving investment into infrastructure development, and skills training, to support the growth of the renewable energy sector. The creation of a skilled workforce is vital to ensure that Moray can capitalise on the opportunities presented by this rapidly expanding industry.</a:t>
            </a:r>
          </a:p>
          <a:p>
            <a:pPr marL="0" indent="0">
              <a:lnSpc>
                <a:spcPct val="107000"/>
              </a:lnSpc>
              <a:spcAft>
                <a:spcPts val="800"/>
              </a:spcAft>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Moray is experiencing growth in renewable energy, driven by its natural resources and national energy transition goals. The region is well-suited for various renewable energy technologies.</a:t>
            </a:r>
          </a:p>
          <a:p>
            <a:pPr marL="0" indent="0">
              <a:buNone/>
            </a:pPr>
            <a:endParaRPr lang="en-GB" dirty="0"/>
          </a:p>
        </p:txBody>
      </p:sp>
      <p:pic>
        <p:nvPicPr>
          <p:cNvPr id="5" name="Graphic 4" descr="Renewable Energy with solid fill">
            <a:extLst>
              <a:ext uri="{FF2B5EF4-FFF2-40B4-BE49-F238E27FC236}">
                <a16:creationId xmlns:a16="http://schemas.microsoft.com/office/drawing/2014/main" id="{1A7E4215-2789-AA95-BE0A-C6D8DE099F9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429035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3B3E2-51B8-1549-EBFB-6947AE832514}"/>
              </a:ext>
            </a:extLst>
          </p:cNvPr>
          <p:cNvSpPr>
            <a:spLocks noGrp="1"/>
          </p:cNvSpPr>
          <p:nvPr>
            <p:ph type="title"/>
          </p:nvPr>
        </p:nvSpPr>
        <p:spPr/>
        <p:txBody>
          <a:bodyPr>
            <a:normAutofit/>
          </a:bodyPr>
          <a:lstStyle/>
          <a:p>
            <a:r>
              <a:rPr lang="en-GB" sz="2800" kern="100" dirty="0">
                <a:solidFill>
                  <a:schemeClr val="tx1"/>
                </a:solidFill>
                <a:effectLst/>
                <a:latin typeface="Roboto Condensed Light" panose="02000000000000000000" pitchFamily="2" charset="0"/>
                <a:ea typeface="Roboto Condensed Light" panose="02000000000000000000" pitchFamily="2" charset="0"/>
                <a:cs typeface="Roboto Condensed Light" panose="02000000000000000000" pitchFamily="2" charset="0"/>
              </a:rPr>
              <a:t>Key players in Moray's renewable energy sector include</a:t>
            </a:r>
            <a:endParaRPr lang="en-GB" sz="6000" dirty="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endParaRPr>
          </a:p>
        </p:txBody>
      </p:sp>
      <p:sp>
        <p:nvSpPr>
          <p:cNvPr id="3" name="Content Placeholder 2">
            <a:extLst>
              <a:ext uri="{FF2B5EF4-FFF2-40B4-BE49-F238E27FC236}">
                <a16:creationId xmlns:a16="http://schemas.microsoft.com/office/drawing/2014/main" id="{9CC7BFA4-1492-4C7B-33E8-01BF7424E315}"/>
              </a:ext>
            </a:extLst>
          </p:cNvPr>
          <p:cNvSpPr>
            <a:spLocks noGrp="1"/>
          </p:cNvSpPr>
          <p:nvPr>
            <p:ph idx="1"/>
          </p:nvPr>
        </p:nvSpPr>
        <p:spPr/>
        <p:txBody>
          <a:bodyPr>
            <a:normAutofit fontScale="92500" lnSpcReduction="10000"/>
          </a:bodyPr>
          <a:lstStyle/>
          <a:p>
            <a:pPr marL="342900" lvl="0" indent="-342900">
              <a:lnSpc>
                <a:spcPct val="107000"/>
              </a:lnSpc>
              <a:spcAft>
                <a:spcPts val="800"/>
              </a:spcAft>
              <a:buSzPts val="1000"/>
              <a:buFont typeface="Symbol" panose="05050102010706020507" pitchFamily="18" charset="2"/>
              <a:buChar char=""/>
              <a:tabLst>
                <a:tab pos="457200" algn="l"/>
              </a:tabLst>
            </a:pPr>
            <a:r>
              <a:rPr lang="en-GB" sz="1500" b="1" kern="100" dirty="0">
                <a:effectLst/>
                <a:latin typeface="Aptos" panose="020B0004020202020204" pitchFamily="34" charset="0"/>
                <a:ea typeface="Aptos" panose="020B0004020202020204" pitchFamily="34" charset="0"/>
                <a:cs typeface="Times New Roman" panose="02020603050405020304" pitchFamily="18" charset="0"/>
              </a:rPr>
              <a:t>AES Solar:</a:t>
            </a:r>
            <a:endParaRPr lang="en-GB" sz="15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This company manufactures solar thermal and photovoltaic panels.</a:t>
            </a:r>
          </a:p>
          <a:p>
            <a:pPr marL="742950" lvl="1" indent="-285750">
              <a:lnSpc>
                <a:spcPct val="107000"/>
              </a:lnSpc>
              <a:spcAft>
                <a:spcPts val="800"/>
              </a:spcAft>
              <a:buSzPts val="1000"/>
              <a:buFont typeface="Courier New" panose="02070309020205020404" pitchFamily="49" charset="0"/>
              <a:buChar char="o"/>
              <a:tabLst>
                <a:tab pos="9144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They provide solar energy solutions for both residential and commercial applications.</a:t>
            </a:r>
          </a:p>
          <a:p>
            <a:pPr marL="742950" lvl="1" indent="-285750">
              <a:lnSpc>
                <a:spcPct val="107000"/>
              </a:lnSpc>
              <a:spcAft>
                <a:spcPts val="800"/>
              </a:spcAft>
              <a:buSzPts val="1000"/>
              <a:buFont typeface="Courier New" panose="02070309020205020404" pitchFamily="49" charset="0"/>
              <a:buChar char="o"/>
              <a:tabLst>
                <a:tab pos="9144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AES Solar is a significant local manufacturer in the renewable energy sector.</a:t>
            </a:r>
          </a:p>
          <a:p>
            <a:pPr marL="342900" lvl="0" indent="-342900">
              <a:lnSpc>
                <a:spcPct val="107000"/>
              </a:lnSpc>
              <a:spcAft>
                <a:spcPts val="800"/>
              </a:spcAft>
              <a:buSzPts val="1000"/>
              <a:buFont typeface="Symbol" panose="05050102010706020507" pitchFamily="18" charset="2"/>
              <a:buChar char=""/>
              <a:tabLst>
                <a:tab pos="457200" algn="l"/>
              </a:tabLst>
            </a:pPr>
            <a:r>
              <a:rPr lang="en-GB" sz="1500" b="1" kern="100" dirty="0">
                <a:effectLst/>
                <a:latin typeface="Aptos" panose="020B0004020202020204" pitchFamily="34" charset="0"/>
                <a:ea typeface="Aptos" panose="020B0004020202020204" pitchFamily="34" charset="0"/>
                <a:cs typeface="Times New Roman" panose="02020603050405020304" pitchFamily="18" charset="0"/>
              </a:rPr>
              <a:t>Wind Farm Developers and Operators</a:t>
            </a:r>
            <a:endParaRPr lang="en-GB" sz="15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Moray has several large-scale wind farms, both onshore and offshore.</a:t>
            </a:r>
          </a:p>
          <a:p>
            <a:pPr marL="742950" lvl="1" indent="-285750">
              <a:lnSpc>
                <a:spcPct val="107000"/>
              </a:lnSpc>
              <a:spcAft>
                <a:spcPts val="800"/>
              </a:spcAft>
              <a:buSzPts val="1000"/>
              <a:buFont typeface="Courier New" panose="02070309020205020404" pitchFamily="49" charset="0"/>
              <a:buChar char="o"/>
              <a:tabLst>
                <a:tab pos="9144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Companies involved in wind farm development and operation include those responsible for projects such as the Moray East Offshore Wind Farm.</a:t>
            </a:r>
          </a:p>
          <a:p>
            <a:pPr marL="742950" lvl="1" indent="-285750">
              <a:lnSpc>
                <a:spcPct val="107000"/>
              </a:lnSpc>
              <a:spcAft>
                <a:spcPts val="800"/>
              </a:spcAft>
              <a:buSzPts val="1000"/>
              <a:buFont typeface="Courier New" panose="02070309020205020404" pitchFamily="49" charset="0"/>
              <a:buChar char="o"/>
              <a:tabLst>
                <a:tab pos="9144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This also includes companies that provide maintenance for the turbines.</a:t>
            </a:r>
          </a:p>
          <a:p>
            <a:pPr marL="342900" lvl="0" indent="-342900">
              <a:lnSpc>
                <a:spcPct val="107000"/>
              </a:lnSpc>
              <a:spcAft>
                <a:spcPts val="800"/>
              </a:spcAft>
              <a:buSzPts val="1000"/>
              <a:buFont typeface="Symbol" panose="05050102010706020507" pitchFamily="18" charset="2"/>
              <a:buChar char=""/>
              <a:tabLst>
                <a:tab pos="457200" algn="l"/>
              </a:tabLst>
            </a:pPr>
            <a:r>
              <a:rPr lang="en-GB" sz="1500" b="1" kern="100" dirty="0">
                <a:effectLst/>
                <a:latin typeface="Aptos" panose="020B0004020202020204" pitchFamily="34" charset="0"/>
                <a:ea typeface="Aptos" panose="020B0004020202020204" pitchFamily="34" charset="0"/>
                <a:cs typeface="Times New Roman" panose="02020603050405020304" pitchFamily="18" charset="0"/>
              </a:rPr>
              <a:t>Companies involved in supporting infrastructure:</a:t>
            </a:r>
            <a:endParaRPr lang="en-GB" sz="1500" kern="100" dirty="0">
              <a:effectLst/>
              <a:latin typeface="Aptos" panose="020B0004020202020204" pitchFamily="34" charset="0"/>
              <a:ea typeface="Aptos" panose="020B0004020202020204" pitchFamily="34" charset="0"/>
              <a:cs typeface="Times New Roman" panose="02020603050405020304" pitchFamily="18" charset="0"/>
            </a:endParaRPr>
          </a:p>
          <a:p>
            <a:pPr marL="742950" lvl="1" indent="-285750">
              <a:lnSpc>
                <a:spcPct val="107000"/>
              </a:lnSpc>
              <a:spcAft>
                <a:spcPts val="800"/>
              </a:spcAft>
              <a:buSzPts val="1000"/>
              <a:buFont typeface="Courier New" panose="02070309020205020404" pitchFamily="49" charset="0"/>
              <a:buChar char="o"/>
              <a:tabLst>
                <a:tab pos="9144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There are also companies that provide support for the growing renewable energy sector, that provide services such as, electrical infrastructure, and grid connections.</a:t>
            </a:r>
          </a:p>
          <a:p>
            <a:pPr marL="0" indent="0">
              <a:buNone/>
            </a:pPr>
            <a:endParaRPr lang="en-GB" dirty="0"/>
          </a:p>
        </p:txBody>
      </p:sp>
      <p:pic>
        <p:nvPicPr>
          <p:cNvPr id="4" name="Graphic 3" descr="Renewable Energy with solid fill">
            <a:extLst>
              <a:ext uri="{FF2B5EF4-FFF2-40B4-BE49-F238E27FC236}">
                <a16:creationId xmlns:a16="http://schemas.microsoft.com/office/drawing/2014/main" id="{6043A7EB-E366-038A-9D7C-9847EE42D4E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3442918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72590-3D79-FA3D-03FD-D618A59B5B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0D5D05-47D3-023A-6C92-D7D1AC0CF4E5}"/>
              </a:ext>
            </a:extLst>
          </p:cNvPr>
          <p:cNvSpPr>
            <a:spLocks noGrp="1"/>
          </p:cNvSpPr>
          <p:nvPr>
            <p:ph type="title"/>
          </p:nvPr>
        </p:nvSpPr>
        <p:spPr/>
        <p:txBody>
          <a:bodyPr>
            <a:normAutofit/>
          </a:bodyPr>
          <a:lstStyle/>
          <a:p>
            <a:r>
              <a:rPr lang="en-GB" sz="2800" kern="100" dirty="0">
                <a:solidFill>
                  <a:schemeClr val="tx1"/>
                </a:solidFill>
                <a:effectLst/>
                <a:latin typeface="Roboto Condensed Light" panose="02000000000000000000" pitchFamily="2" charset="0"/>
                <a:ea typeface="Roboto Condensed Light" panose="02000000000000000000" pitchFamily="2" charset="0"/>
                <a:cs typeface="Roboto Condensed Light" panose="02000000000000000000" pitchFamily="2" charset="0"/>
              </a:rPr>
              <a:t>Key aspects of the renewable energy sector in Moray</a:t>
            </a:r>
            <a:endParaRPr lang="en-GB" sz="6000" dirty="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endParaRPr>
          </a:p>
        </p:txBody>
      </p:sp>
      <p:sp>
        <p:nvSpPr>
          <p:cNvPr id="3" name="Content Placeholder 2">
            <a:extLst>
              <a:ext uri="{FF2B5EF4-FFF2-40B4-BE49-F238E27FC236}">
                <a16:creationId xmlns:a16="http://schemas.microsoft.com/office/drawing/2014/main" id="{29C3A787-944F-FD9C-5B61-D7ADE0054C4A}"/>
              </a:ext>
            </a:extLst>
          </p:cNvPr>
          <p:cNvSpPr>
            <a:spLocks noGrp="1"/>
          </p:cNvSpPr>
          <p:nvPr>
            <p:ph idx="1"/>
          </p:nvPr>
        </p:nvSpPr>
        <p:spPr/>
        <p:txBody>
          <a:bodyPr/>
          <a:lstStyle/>
          <a:p>
            <a:pPr marL="342900" lvl="0" indent="-342900">
              <a:lnSpc>
                <a:spcPct val="107000"/>
              </a:lnSpc>
              <a:spcAft>
                <a:spcPts val="800"/>
              </a:spcAft>
              <a:buSzPts val="1000"/>
              <a:buFont typeface="+mj-lt"/>
              <a:buAutoNum type="arabicPeriod"/>
              <a:tabLst>
                <a:tab pos="4572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The region's abundant wind resources make it ideal for wind farm development, particularly offshore wind.</a:t>
            </a:r>
          </a:p>
          <a:p>
            <a:pPr marL="342900" lvl="0" indent="-342900">
              <a:lnSpc>
                <a:spcPct val="107000"/>
              </a:lnSpc>
              <a:spcAft>
                <a:spcPts val="800"/>
              </a:spcAft>
              <a:buSzPts val="1000"/>
              <a:buFont typeface="+mj-lt"/>
              <a:buAutoNum type="arabicPeriod"/>
              <a:tabLst>
                <a:tab pos="4572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Solar energy is also a growing sector, with companies like AES Solar providing local manufacturing and installation expertise.</a:t>
            </a:r>
          </a:p>
          <a:p>
            <a:pPr marL="342900" lvl="0" indent="-342900">
              <a:lnSpc>
                <a:spcPct val="107000"/>
              </a:lnSpc>
              <a:spcAft>
                <a:spcPts val="800"/>
              </a:spcAft>
              <a:buSzPts val="1000"/>
              <a:buFont typeface="+mj-lt"/>
              <a:buAutoNum type="arabicPeriod"/>
              <a:tabLst>
                <a:tab pos="4572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The area is involved in the generation of green hydrogen, and companies are looking to utilise the areas wind power to generate this.</a:t>
            </a:r>
          </a:p>
          <a:p>
            <a:pPr marL="342900" lvl="0" indent="-342900">
              <a:lnSpc>
                <a:spcPct val="107000"/>
              </a:lnSpc>
              <a:spcAft>
                <a:spcPts val="800"/>
              </a:spcAft>
              <a:buSzPts val="1000"/>
              <a:buFont typeface="+mj-lt"/>
              <a:buAutoNum type="arabicPeriod"/>
              <a:tabLst>
                <a:tab pos="4572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The development of renewable energy projects is creating jobs in areas such as engineering, construction, and maintenance.</a:t>
            </a:r>
          </a:p>
          <a:p>
            <a:pPr marL="342900" lvl="0" indent="-342900">
              <a:lnSpc>
                <a:spcPct val="107000"/>
              </a:lnSpc>
              <a:spcAft>
                <a:spcPts val="800"/>
              </a:spcAft>
              <a:buSzPts val="1000"/>
              <a:buFont typeface="+mj-lt"/>
              <a:buAutoNum type="arabicPeriod"/>
              <a:tabLst>
                <a:tab pos="4572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The infrastructure to support these projects, is also creating jobs.</a:t>
            </a:r>
          </a:p>
          <a:p>
            <a:pPr marL="0" lvl="0" indent="0">
              <a:lnSpc>
                <a:spcPct val="107000"/>
              </a:lnSpc>
              <a:spcAft>
                <a:spcPts val="800"/>
              </a:spcAft>
              <a:buSzPts val="1000"/>
              <a:buNone/>
              <a:tabLst>
                <a:tab pos="4572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Moray's renewable energy sector is contributing to the region's economic diversification and the UK's transition to a low-carbon economy.</a:t>
            </a:r>
          </a:p>
          <a:p>
            <a:pPr marL="0" indent="0">
              <a:buNone/>
            </a:pPr>
            <a:endParaRPr lang="en-GB" dirty="0"/>
          </a:p>
        </p:txBody>
      </p:sp>
      <p:pic>
        <p:nvPicPr>
          <p:cNvPr id="6" name="Graphic 5" descr="Renewable Energy with solid fill">
            <a:extLst>
              <a:ext uri="{FF2B5EF4-FFF2-40B4-BE49-F238E27FC236}">
                <a16:creationId xmlns:a16="http://schemas.microsoft.com/office/drawing/2014/main" id="{058BB9DB-2268-A09F-CD80-9F511CBEFB0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2116270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2016B-88DA-B1D4-D83C-65AD846331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273A19-A003-EF92-F1F1-C288E0D7CA53}"/>
              </a:ext>
            </a:extLst>
          </p:cNvPr>
          <p:cNvSpPr>
            <a:spLocks noGrp="1"/>
          </p:cNvSpPr>
          <p:nvPr>
            <p:ph type="title"/>
          </p:nvPr>
        </p:nvSpPr>
        <p:spPr/>
        <p:txBody>
          <a:bodyPr>
            <a:normAutofit/>
          </a:bodyPr>
          <a:lstStyle/>
          <a:p>
            <a:r>
              <a:rPr lang="en-GB" sz="2800" kern="100" dirty="0">
                <a:solidFill>
                  <a:schemeClr val="tx1"/>
                </a:solidFill>
                <a:effectLst/>
                <a:latin typeface="Roboto Condensed Light" panose="02000000000000000000" pitchFamily="2" charset="0"/>
                <a:ea typeface="Roboto Condensed Light" panose="02000000000000000000" pitchFamily="2" charset="0"/>
                <a:cs typeface="Roboto Condensed Light" panose="02000000000000000000" pitchFamily="2" charset="0"/>
              </a:rPr>
              <a:t>Roles in the renewable energy sector in Moray</a:t>
            </a:r>
            <a:endParaRPr lang="en-GB" sz="6000" dirty="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endParaRPr>
          </a:p>
        </p:txBody>
      </p:sp>
      <p:sp>
        <p:nvSpPr>
          <p:cNvPr id="3" name="Content Placeholder 2">
            <a:extLst>
              <a:ext uri="{FF2B5EF4-FFF2-40B4-BE49-F238E27FC236}">
                <a16:creationId xmlns:a16="http://schemas.microsoft.com/office/drawing/2014/main" id="{40C4D3AF-D941-018F-B03A-DD85EC6F2D45}"/>
              </a:ext>
            </a:extLst>
          </p:cNvPr>
          <p:cNvSpPr>
            <a:spLocks noGrp="1"/>
          </p:cNvSpPr>
          <p:nvPr>
            <p:ph idx="1"/>
          </p:nvPr>
        </p:nvSpPr>
        <p:spPr>
          <a:xfrm>
            <a:off x="838200" y="1825625"/>
            <a:ext cx="10515600" cy="863146"/>
          </a:xfrm>
        </p:spPr>
        <p:txBody>
          <a:bodyPr>
            <a:normAutofit/>
          </a:bodyPr>
          <a:lstStyle/>
          <a:p>
            <a:pPr marL="0" lvl="0" indent="0">
              <a:lnSpc>
                <a:spcPct val="107000"/>
              </a:lnSpc>
              <a:spcAft>
                <a:spcPts val="800"/>
              </a:spcAft>
              <a:buSzPts val="1000"/>
              <a:buNone/>
              <a:tabLst>
                <a:tab pos="4572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The renewable energy sector in Moray offers a wide range of high-value roles, spanning engineering, technical, and management positions. These roles are essential for the development, operation, and maintenance of renewable energy projects.</a:t>
            </a:r>
            <a:endParaRPr lang="en-GB" sz="1500" dirty="0"/>
          </a:p>
        </p:txBody>
      </p:sp>
      <p:sp>
        <p:nvSpPr>
          <p:cNvPr id="4" name="Content Placeholder 2">
            <a:extLst>
              <a:ext uri="{FF2B5EF4-FFF2-40B4-BE49-F238E27FC236}">
                <a16:creationId xmlns:a16="http://schemas.microsoft.com/office/drawing/2014/main" id="{F92149C8-BDA6-895C-27C6-C23227F8137B}"/>
              </a:ext>
            </a:extLst>
          </p:cNvPr>
          <p:cNvSpPr txBox="1">
            <a:spLocks/>
          </p:cNvSpPr>
          <p:nvPr/>
        </p:nvSpPr>
        <p:spPr>
          <a:xfrm>
            <a:off x="838200" y="2565853"/>
            <a:ext cx="10515600" cy="3628117"/>
          </a:xfrm>
          <a:prstGeom prst="rect">
            <a:avLst/>
          </a:prstGeom>
        </p:spPr>
        <p:txBody>
          <a:bodyPr vert="horz" lIns="91440" tIns="45720" rIns="91440" bIns="45720" numCol="2"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Aft>
                <a:spcPts val="800"/>
              </a:spcAft>
              <a:buSzPts val="1000"/>
              <a:buNone/>
              <a:tabLst>
                <a:tab pos="457200" algn="l"/>
              </a:tabLst>
            </a:pPr>
            <a:r>
              <a:rPr lang="en-GB" sz="1200" b="1" kern="100" dirty="0">
                <a:latin typeface="Aptos" panose="020B0004020202020204" pitchFamily="34" charset="0"/>
                <a:ea typeface="Aptos" panose="020B0004020202020204" pitchFamily="34" charset="0"/>
                <a:cs typeface="Times New Roman" panose="02020603050405020304" pitchFamily="18" charset="0"/>
              </a:rPr>
              <a:t>Wind Turbine Technician</a:t>
            </a:r>
          </a:p>
          <a:p>
            <a:pPr>
              <a:lnSpc>
                <a:spcPct val="107000"/>
              </a:lnSpc>
              <a:spcAft>
                <a:spcPts val="800"/>
              </a:spcAft>
              <a:buSzPts val="1000"/>
              <a:tabLst>
                <a:tab pos="457200" algn="l"/>
              </a:tabLst>
            </a:pPr>
            <a:r>
              <a:rPr lang="en-GB" sz="1200" kern="100" dirty="0">
                <a:latin typeface="Aptos" panose="020B0004020202020204" pitchFamily="34" charset="0"/>
                <a:ea typeface="Aptos" panose="020B0004020202020204" pitchFamily="34" charset="0"/>
                <a:cs typeface="Times New Roman" panose="02020603050405020304" pitchFamily="18" charset="0"/>
              </a:rPr>
              <a:t>These technicians install, maintain, and repair wind turbines, both onshore and offshore.</a:t>
            </a:r>
          </a:p>
          <a:p>
            <a:pPr>
              <a:lnSpc>
                <a:spcPct val="107000"/>
              </a:lnSpc>
              <a:spcAft>
                <a:spcPts val="800"/>
              </a:spcAft>
              <a:buSzPts val="1000"/>
              <a:tabLst>
                <a:tab pos="457200" algn="l"/>
              </a:tabLst>
            </a:pPr>
            <a:r>
              <a:rPr lang="en-GB" sz="1200" kern="100" dirty="0">
                <a:latin typeface="Aptos" panose="020B0004020202020204" pitchFamily="34" charset="0"/>
                <a:ea typeface="Aptos" panose="020B0004020202020204" pitchFamily="34" charset="0"/>
                <a:cs typeface="Times New Roman" panose="02020603050405020304" pitchFamily="18" charset="0"/>
              </a:rPr>
              <a:t>They perform routine inspections, troubleshoot faults, and ensure the safe and efficient operation of turbines.</a:t>
            </a:r>
          </a:p>
          <a:p>
            <a:pPr marL="0" indent="0">
              <a:lnSpc>
                <a:spcPct val="107000"/>
              </a:lnSpc>
              <a:spcAft>
                <a:spcPts val="800"/>
              </a:spcAft>
              <a:buSzPts val="1000"/>
              <a:buFont typeface="Arial" panose="020B0604020202020204" pitchFamily="34" charset="0"/>
              <a:buNone/>
              <a:tabLst>
                <a:tab pos="457200" algn="l"/>
              </a:tabLst>
            </a:pPr>
            <a:r>
              <a:rPr lang="en-GB" sz="1200" b="1" kern="100" dirty="0">
                <a:latin typeface="Aptos" panose="020B0004020202020204" pitchFamily="34" charset="0"/>
                <a:ea typeface="Aptos" panose="020B0004020202020204" pitchFamily="34" charset="0"/>
                <a:cs typeface="Times New Roman" panose="02020603050405020304" pitchFamily="18" charset="0"/>
              </a:rPr>
              <a:t>Solar Panel Installer/Technician</a:t>
            </a:r>
          </a:p>
          <a:p>
            <a:pPr>
              <a:lnSpc>
                <a:spcPct val="107000"/>
              </a:lnSpc>
              <a:spcAft>
                <a:spcPts val="800"/>
              </a:spcAft>
              <a:buSzPts val="1000"/>
              <a:tabLst>
                <a:tab pos="457200" algn="l"/>
              </a:tabLst>
            </a:pPr>
            <a:r>
              <a:rPr lang="en-GB" sz="1200" kern="100" dirty="0">
                <a:latin typeface="Aptos" panose="020B0004020202020204" pitchFamily="34" charset="0"/>
                <a:ea typeface="Aptos" panose="020B0004020202020204" pitchFamily="34" charset="0"/>
                <a:cs typeface="Times New Roman" panose="02020603050405020304" pitchFamily="18" charset="0"/>
              </a:rPr>
              <a:t>These professionals install and maintain solar photovoltaic (PV) systems, ensuring they are properly configured and operating at optimal efficiency.</a:t>
            </a:r>
          </a:p>
          <a:p>
            <a:pPr marL="0" indent="0">
              <a:lnSpc>
                <a:spcPct val="107000"/>
              </a:lnSpc>
              <a:spcAft>
                <a:spcPts val="800"/>
              </a:spcAft>
              <a:buSzPts val="1000"/>
              <a:buFont typeface="Arial" panose="020B0604020202020204" pitchFamily="34" charset="0"/>
              <a:buNone/>
              <a:tabLst>
                <a:tab pos="457200" algn="l"/>
              </a:tabLst>
            </a:pPr>
            <a:r>
              <a:rPr lang="en-GB" sz="1200" b="1" kern="100" dirty="0">
                <a:latin typeface="Aptos" panose="020B0004020202020204" pitchFamily="34" charset="0"/>
                <a:ea typeface="Aptos" panose="020B0004020202020204" pitchFamily="34" charset="0"/>
                <a:cs typeface="Times New Roman" panose="02020603050405020304" pitchFamily="18" charset="0"/>
              </a:rPr>
              <a:t>Electrical Engineer (Renewable Energy)</a:t>
            </a:r>
          </a:p>
          <a:p>
            <a:pPr>
              <a:lnSpc>
                <a:spcPct val="107000"/>
              </a:lnSpc>
              <a:spcAft>
                <a:spcPts val="800"/>
              </a:spcAft>
              <a:buSzPts val="1000"/>
              <a:tabLst>
                <a:tab pos="457200" algn="l"/>
              </a:tabLst>
            </a:pPr>
            <a:r>
              <a:rPr lang="en-GB" sz="1200" kern="100" dirty="0">
                <a:latin typeface="Aptos" panose="020B0004020202020204" pitchFamily="34" charset="0"/>
                <a:ea typeface="Aptos" panose="020B0004020202020204" pitchFamily="34" charset="0"/>
                <a:cs typeface="Times New Roman" panose="02020603050405020304" pitchFamily="18" charset="0"/>
              </a:rPr>
              <a:t>Electrical engineers design and develop electrical systems for renewable energy projects, including grid connections and power distribution.</a:t>
            </a:r>
          </a:p>
          <a:p>
            <a:pPr marL="0" indent="0">
              <a:lnSpc>
                <a:spcPct val="107000"/>
              </a:lnSpc>
              <a:spcAft>
                <a:spcPts val="800"/>
              </a:spcAft>
              <a:buSzPts val="1000"/>
              <a:buFont typeface="Arial" panose="020B0604020202020204" pitchFamily="34" charset="0"/>
              <a:buNone/>
              <a:tabLst>
                <a:tab pos="457200" algn="l"/>
              </a:tabLst>
            </a:pPr>
            <a:r>
              <a:rPr lang="en-GB" sz="1200" b="1" kern="100" dirty="0">
                <a:latin typeface="Aptos" panose="020B0004020202020204" pitchFamily="34" charset="0"/>
                <a:ea typeface="Aptos" panose="020B0004020202020204" pitchFamily="34" charset="0"/>
                <a:cs typeface="Times New Roman" panose="02020603050405020304" pitchFamily="18" charset="0"/>
              </a:rPr>
              <a:t>Project Manager (Renewable Energy)</a:t>
            </a:r>
          </a:p>
          <a:p>
            <a:pPr>
              <a:lnSpc>
                <a:spcPct val="107000"/>
              </a:lnSpc>
              <a:spcAft>
                <a:spcPts val="800"/>
              </a:spcAft>
              <a:buSzPts val="1000"/>
              <a:tabLst>
                <a:tab pos="457200" algn="l"/>
              </a:tabLst>
            </a:pPr>
            <a:r>
              <a:rPr lang="en-GB" sz="1200" kern="100" dirty="0">
                <a:latin typeface="Aptos" panose="020B0004020202020204" pitchFamily="34" charset="0"/>
                <a:ea typeface="Aptos" panose="020B0004020202020204" pitchFamily="34" charset="0"/>
                <a:cs typeface="Times New Roman" panose="02020603050405020304" pitchFamily="18" charset="0"/>
              </a:rPr>
              <a:t>Project managers oversee the development and construction of renewable energy projects, ensuring they are completed on time and within budget.</a:t>
            </a:r>
          </a:p>
          <a:p>
            <a:pPr marL="0" indent="0">
              <a:lnSpc>
                <a:spcPct val="107000"/>
              </a:lnSpc>
              <a:spcAft>
                <a:spcPts val="800"/>
              </a:spcAft>
              <a:buSzPts val="1000"/>
              <a:buFont typeface="Arial" panose="020B0604020202020204" pitchFamily="34" charset="0"/>
              <a:buNone/>
              <a:tabLst>
                <a:tab pos="457200" algn="l"/>
              </a:tabLst>
            </a:pPr>
            <a:r>
              <a:rPr lang="en-GB" sz="1200" b="1" kern="100" dirty="0">
                <a:latin typeface="Aptos" panose="020B0004020202020204" pitchFamily="34" charset="0"/>
                <a:ea typeface="Aptos" panose="020B0004020202020204" pitchFamily="34" charset="0"/>
                <a:cs typeface="Times New Roman" panose="02020603050405020304" pitchFamily="18" charset="0"/>
              </a:rPr>
              <a:t>Environmental Consultant</a:t>
            </a:r>
          </a:p>
          <a:p>
            <a:pPr>
              <a:lnSpc>
                <a:spcPct val="107000"/>
              </a:lnSpc>
              <a:spcAft>
                <a:spcPts val="800"/>
              </a:spcAft>
              <a:buSzPts val="1000"/>
              <a:tabLst>
                <a:tab pos="457200" algn="l"/>
              </a:tabLst>
            </a:pPr>
            <a:r>
              <a:rPr lang="en-GB" sz="1200" kern="100" dirty="0">
                <a:latin typeface="Aptos" panose="020B0004020202020204" pitchFamily="34" charset="0"/>
                <a:ea typeface="Aptos" panose="020B0004020202020204" pitchFamily="34" charset="0"/>
                <a:cs typeface="Times New Roman" panose="02020603050405020304" pitchFamily="18" charset="0"/>
              </a:rPr>
              <a:t>Environmental consultants assess the environmental impact of renewable energy projects and ensure compliance with environmental regulations.</a:t>
            </a:r>
          </a:p>
          <a:p>
            <a:pPr marL="0" indent="0">
              <a:lnSpc>
                <a:spcPct val="107000"/>
              </a:lnSpc>
              <a:spcAft>
                <a:spcPts val="800"/>
              </a:spcAft>
              <a:buSzPts val="1000"/>
              <a:buFont typeface="Arial" panose="020B0604020202020204" pitchFamily="34" charset="0"/>
              <a:buNone/>
              <a:tabLst>
                <a:tab pos="457200" algn="l"/>
              </a:tabLst>
            </a:pPr>
            <a:r>
              <a:rPr lang="en-GB" sz="1200" b="1" kern="100" dirty="0">
                <a:latin typeface="Aptos" panose="020B0004020202020204" pitchFamily="34" charset="0"/>
                <a:ea typeface="Aptos" panose="020B0004020202020204" pitchFamily="34" charset="0"/>
                <a:cs typeface="Times New Roman" panose="02020603050405020304" pitchFamily="18" charset="0"/>
              </a:rPr>
              <a:t>Hydrogen production technician/engineer</a:t>
            </a:r>
          </a:p>
          <a:p>
            <a:pPr>
              <a:lnSpc>
                <a:spcPct val="107000"/>
              </a:lnSpc>
              <a:spcAft>
                <a:spcPts val="800"/>
              </a:spcAft>
              <a:buSzPts val="1000"/>
              <a:tabLst>
                <a:tab pos="457200" algn="l"/>
              </a:tabLst>
            </a:pPr>
            <a:r>
              <a:rPr lang="en-GB" sz="1200" kern="100" dirty="0">
                <a:latin typeface="Aptos" panose="020B0004020202020204" pitchFamily="34" charset="0"/>
                <a:ea typeface="Aptos" panose="020B0004020202020204" pitchFamily="34" charset="0"/>
                <a:cs typeface="Times New Roman" panose="02020603050405020304" pitchFamily="18" charset="0"/>
              </a:rPr>
              <a:t>These roles are crucial in the production of green hydrogen and involve the operation and maintenance of complex hydrogen generation systems.</a:t>
            </a:r>
          </a:p>
        </p:txBody>
      </p:sp>
      <p:pic>
        <p:nvPicPr>
          <p:cNvPr id="5" name="Graphic 4" descr="Renewable Energy with solid fill">
            <a:extLst>
              <a:ext uri="{FF2B5EF4-FFF2-40B4-BE49-F238E27FC236}">
                <a16:creationId xmlns:a16="http://schemas.microsoft.com/office/drawing/2014/main" id="{580CB6C2-714C-3016-30A3-D38358E035D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12587546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CE6EA-40D2-D5A9-98B9-11A50D6783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F011FD-95BD-C071-6EC8-3B3DCFBEC73A}"/>
              </a:ext>
            </a:extLst>
          </p:cNvPr>
          <p:cNvSpPr>
            <a:spLocks noGrp="1"/>
          </p:cNvSpPr>
          <p:nvPr>
            <p:ph type="title"/>
          </p:nvPr>
        </p:nvSpPr>
        <p:spPr/>
        <p:txBody>
          <a:bodyPr>
            <a:normAutofit/>
          </a:bodyPr>
          <a:lstStyle/>
          <a:p>
            <a:r>
              <a:rPr lang="en-GB" sz="2800" kern="100" dirty="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rPr>
              <a:t>Pathways</a:t>
            </a:r>
            <a:r>
              <a:rPr lang="en-GB" sz="2800" kern="100" dirty="0">
                <a:solidFill>
                  <a:schemeClr val="tx1"/>
                </a:solidFill>
                <a:effectLst/>
                <a:latin typeface="Roboto Condensed Light" panose="02000000000000000000" pitchFamily="2" charset="0"/>
                <a:ea typeface="Roboto Condensed Light" panose="02000000000000000000" pitchFamily="2" charset="0"/>
                <a:cs typeface="Roboto Condensed Light" panose="02000000000000000000" pitchFamily="2" charset="0"/>
              </a:rPr>
              <a:t> into the renewable energy sector in Moray</a:t>
            </a:r>
            <a:endParaRPr lang="en-GB" sz="6000" dirty="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endParaRPr>
          </a:p>
        </p:txBody>
      </p:sp>
      <p:sp>
        <p:nvSpPr>
          <p:cNvPr id="3" name="Content Placeholder 2">
            <a:extLst>
              <a:ext uri="{FF2B5EF4-FFF2-40B4-BE49-F238E27FC236}">
                <a16:creationId xmlns:a16="http://schemas.microsoft.com/office/drawing/2014/main" id="{54797F3B-2587-7E4C-1F42-DCB97AD2C8BE}"/>
              </a:ext>
            </a:extLst>
          </p:cNvPr>
          <p:cNvSpPr>
            <a:spLocks noGrp="1"/>
          </p:cNvSpPr>
          <p:nvPr>
            <p:ph idx="1"/>
          </p:nvPr>
        </p:nvSpPr>
        <p:spPr>
          <a:xfrm>
            <a:off x="838200" y="1825625"/>
            <a:ext cx="10515600" cy="863146"/>
          </a:xfrm>
        </p:spPr>
        <p:txBody>
          <a:bodyPr>
            <a:normAutofit/>
          </a:bodyPr>
          <a:lstStyle/>
          <a:p>
            <a:pPr marL="0" lvl="0" indent="0">
              <a:lnSpc>
                <a:spcPct val="107000"/>
              </a:lnSpc>
              <a:spcAft>
                <a:spcPts val="800"/>
              </a:spcAft>
              <a:buSzPts val="1000"/>
              <a:buNone/>
              <a:tabLst>
                <a:tab pos="457200" algn="l"/>
              </a:tabLst>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There are several educational pathways into the renewable energy sector in Moray, catering to a range of educational backgrounds and career aspirations.</a:t>
            </a:r>
            <a:endParaRPr lang="en-GB" sz="1500" dirty="0"/>
          </a:p>
        </p:txBody>
      </p:sp>
      <p:sp>
        <p:nvSpPr>
          <p:cNvPr id="4" name="Content Placeholder 2">
            <a:extLst>
              <a:ext uri="{FF2B5EF4-FFF2-40B4-BE49-F238E27FC236}">
                <a16:creationId xmlns:a16="http://schemas.microsoft.com/office/drawing/2014/main" id="{BB789679-5C48-878D-FE78-3589DC15841B}"/>
              </a:ext>
            </a:extLst>
          </p:cNvPr>
          <p:cNvSpPr txBox="1">
            <a:spLocks/>
          </p:cNvSpPr>
          <p:nvPr/>
        </p:nvSpPr>
        <p:spPr>
          <a:xfrm>
            <a:off x="838200" y="2565853"/>
            <a:ext cx="10515600" cy="3628117"/>
          </a:xfrm>
          <a:prstGeom prst="rect">
            <a:avLst/>
          </a:prstGeom>
        </p:spPr>
        <p:txBody>
          <a:bodyPr vert="horz" lIns="91440" tIns="45720" rIns="91440" bIns="45720" numCol="3"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Aft>
                <a:spcPts val="800"/>
              </a:spcAft>
              <a:buSzPts val="1000"/>
              <a:buNone/>
              <a:tabLst>
                <a:tab pos="457200" algn="l"/>
              </a:tabLst>
            </a:pPr>
            <a:r>
              <a:rPr lang="en-GB" sz="1500" b="1" kern="100" dirty="0">
                <a:latin typeface="Aptos" panose="020B0004020202020204" pitchFamily="34" charset="0"/>
                <a:ea typeface="Aptos" panose="020B0004020202020204" pitchFamily="34" charset="0"/>
                <a:cs typeface="Times New Roman" panose="02020603050405020304" pitchFamily="18" charset="0"/>
              </a:rPr>
              <a:t>Foundation Apprenticeships</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These apprenticeships provide senior phase secondary school pupils with a blend of classroom learning and practical work experience in renewable energy-related fields.</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They offer a valuable introduction to the industry and provide a head start for </a:t>
            </a:r>
            <a:br>
              <a:rPr lang="en-GB" sz="1500" kern="100" dirty="0">
                <a:latin typeface="Aptos" panose="020B0004020202020204" pitchFamily="34" charset="0"/>
                <a:ea typeface="Aptos" panose="020B0004020202020204" pitchFamily="34" charset="0"/>
                <a:cs typeface="Times New Roman" panose="02020603050405020304" pitchFamily="18" charset="0"/>
              </a:rPr>
            </a:br>
            <a:r>
              <a:rPr lang="en-GB" sz="1500" kern="100" dirty="0">
                <a:latin typeface="Aptos" panose="020B0004020202020204" pitchFamily="34" charset="0"/>
                <a:ea typeface="Aptos" panose="020B0004020202020204" pitchFamily="34" charset="0"/>
                <a:cs typeface="Times New Roman" panose="02020603050405020304" pitchFamily="18" charset="0"/>
              </a:rPr>
              <a:t>those considering a career in renewable energy.</a:t>
            </a:r>
          </a:p>
          <a:p>
            <a:pPr marL="0" indent="0">
              <a:lnSpc>
                <a:spcPct val="107000"/>
              </a:lnSpc>
              <a:spcAft>
                <a:spcPts val="800"/>
              </a:spcAft>
              <a:buSzPts val="1000"/>
              <a:buNone/>
              <a:tabLst>
                <a:tab pos="457200" algn="l"/>
              </a:tabLst>
            </a:pPr>
            <a:endParaRPr lang="en-GB" sz="1500" kern="100" dirty="0">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SzPts val="1000"/>
              <a:buNone/>
              <a:tabLst>
                <a:tab pos="457200" algn="l"/>
              </a:tabLst>
            </a:pPr>
            <a:r>
              <a:rPr lang="en-GB" sz="1500" b="1" kern="100" dirty="0">
                <a:latin typeface="Aptos" panose="020B0004020202020204" pitchFamily="34" charset="0"/>
                <a:ea typeface="Aptos" panose="020B0004020202020204" pitchFamily="34" charset="0"/>
                <a:cs typeface="Times New Roman" panose="02020603050405020304" pitchFamily="18" charset="0"/>
              </a:rPr>
              <a:t>Modern Apprenticeships </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Modern Apprenticeships offer on-the-job training combined with formal qualifications, leading to skilled trades and technical roles in renewable energy.</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Apprenticeships in areas such as electrical engineering, mechanical engineering, and renewable energy technologies are highly relevant.</a:t>
            </a:r>
          </a:p>
          <a:p>
            <a:pPr marL="0" indent="0">
              <a:lnSpc>
                <a:spcPct val="107000"/>
              </a:lnSpc>
              <a:spcAft>
                <a:spcPts val="800"/>
              </a:spcAft>
              <a:buSzPts val="1000"/>
              <a:buNone/>
              <a:tabLst>
                <a:tab pos="457200" algn="l"/>
              </a:tabLst>
            </a:pPr>
            <a:endParaRPr lang="en-GB" sz="1500" kern="100" dirty="0">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SzPts val="1000"/>
              <a:buNone/>
              <a:tabLst>
                <a:tab pos="457200" algn="l"/>
              </a:tabLst>
            </a:pPr>
            <a:r>
              <a:rPr lang="en-GB" sz="1500" b="1" kern="100" dirty="0">
                <a:latin typeface="Aptos" panose="020B0004020202020204" pitchFamily="34" charset="0"/>
                <a:ea typeface="Aptos" panose="020B0004020202020204" pitchFamily="34" charset="0"/>
                <a:cs typeface="Times New Roman" panose="02020603050405020304" pitchFamily="18" charset="0"/>
              </a:rPr>
              <a:t>College and University</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Colleges and universities in Scotland offer a range of courses relevant to the renewable energy sector, including HNCs, HNDs, and degree programs in renewable energy engineering, electrical engineering, and environmental science.</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These qualifications provide the theoretical foundation for advanced roles in renewable energy.</a:t>
            </a:r>
          </a:p>
        </p:txBody>
      </p:sp>
      <p:pic>
        <p:nvPicPr>
          <p:cNvPr id="5" name="Graphic 4" descr="Renewable Energy with solid fill">
            <a:extLst>
              <a:ext uri="{FF2B5EF4-FFF2-40B4-BE49-F238E27FC236}">
                <a16:creationId xmlns:a16="http://schemas.microsoft.com/office/drawing/2014/main" id="{FF538671-780D-7707-72F3-142A49BD51E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372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67177-A054-00CA-832E-FE82A1587B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90F3EB-6E3E-AECE-D2DE-83830C4C5842}"/>
              </a:ext>
            </a:extLst>
          </p:cNvPr>
          <p:cNvSpPr>
            <a:spLocks noGrp="1"/>
          </p:cNvSpPr>
          <p:nvPr>
            <p:ph type="title"/>
          </p:nvPr>
        </p:nvSpPr>
        <p:spPr/>
        <p:txBody>
          <a:bodyPr>
            <a:normAutofit/>
          </a:bodyPr>
          <a:lstStyle/>
          <a:p>
            <a:r>
              <a:rPr lang="en-GB" sz="2800" kern="100" dirty="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rPr>
              <a:t>Subjects to study</a:t>
            </a:r>
            <a:endParaRPr lang="en-GB" sz="6000" dirty="0">
              <a:solidFill>
                <a:schemeClr val="tx1"/>
              </a:solidFill>
              <a:latin typeface="Roboto Condensed Light" panose="02000000000000000000" pitchFamily="2" charset="0"/>
              <a:ea typeface="Roboto Condensed Light" panose="02000000000000000000" pitchFamily="2" charset="0"/>
              <a:cs typeface="Roboto Condensed Light" panose="02000000000000000000" pitchFamily="2" charset="0"/>
            </a:endParaRPr>
          </a:p>
        </p:txBody>
      </p:sp>
      <p:sp>
        <p:nvSpPr>
          <p:cNvPr id="3" name="Content Placeholder 2">
            <a:extLst>
              <a:ext uri="{FF2B5EF4-FFF2-40B4-BE49-F238E27FC236}">
                <a16:creationId xmlns:a16="http://schemas.microsoft.com/office/drawing/2014/main" id="{F1766190-57F0-E6D8-5156-E3D1D3097C12}"/>
              </a:ext>
            </a:extLst>
          </p:cNvPr>
          <p:cNvSpPr>
            <a:spLocks noGrp="1"/>
          </p:cNvSpPr>
          <p:nvPr>
            <p:ph idx="1"/>
          </p:nvPr>
        </p:nvSpPr>
        <p:spPr>
          <a:xfrm>
            <a:off x="838200" y="1825625"/>
            <a:ext cx="10515600" cy="863146"/>
          </a:xfrm>
        </p:spPr>
        <p:txBody>
          <a:bodyPr>
            <a:normAutofit/>
          </a:bodyPr>
          <a:lstStyle/>
          <a:p>
            <a:pPr marL="0" indent="0">
              <a:lnSpc>
                <a:spcPct val="107000"/>
              </a:lnSpc>
              <a:spcAft>
                <a:spcPts val="800"/>
              </a:spcAft>
              <a:buNone/>
            </a:pPr>
            <a:r>
              <a:rPr lang="en-GB" sz="1500" kern="100" dirty="0">
                <a:effectLst/>
                <a:latin typeface="Aptos" panose="020B0004020202020204" pitchFamily="34" charset="0"/>
                <a:ea typeface="Aptos" panose="020B0004020202020204" pitchFamily="34" charset="0"/>
                <a:cs typeface="Times New Roman" panose="02020603050405020304" pitchFamily="18" charset="0"/>
              </a:rPr>
              <a:t>These roles require a combination of technical skills, problem-solving abilities, and a commitment to environmental sustainability. The renewable energy sector in Moray is focused on attracting and retaining skilled professionals to fill these critical positions. Studying the following subjects will set pupils up for success.</a:t>
            </a:r>
          </a:p>
        </p:txBody>
      </p:sp>
      <p:sp>
        <p:nvSpPr>
          <p:cNvPr id="4" name="Content Placeholder 2">
            <a:extLst>
              <a:ext uri="{FF2B5EF4-FFF2-40B4-BE49-F238E27FC236}">
                <a16:creationId xmlns:a16="http://schemas.microsoft.com/office/drawing/2014/main" id="{A6B058DF-8AA0-B864-94D5-C445ACBFE212}"/>
              </a:ext>
            </a:extLst>
          </p:cNvPr>
          <p:cNvSpPr txBox="1">
            <a:spLocks/>
          </p:cNvSpPr>
          <p:nvPr/>
        </p:nvSpPr>
        <p:spPr>
          <a:xfrm>
            <a:off x="838200" y="2688771"/>
            <a:ext cx="10515600" cy="3505199"/>
          </a:xfrm>
          <a:prstGeom prst="rect">
            <a:avLst/>
          </a:prstGeom>
        </p:spPr>
        <p:txBody>
          <a:bodyPr vert="horz" lIns="91440" tIns="45720" rIns="91440" bIns="45720" numCol="3"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Aft>
                <a:spcPts val="800"/>
              </a:spcAft>
              <a:buSzPts val="1000"/>
              <a:buNone/>
              <a:tabLst>
                <a:tab pos="457200" algn="l"/>
              </a:tabLst>
            </a:pPr>
            <a:r>
              <a:rPr lang="en-GB" sz="1500" b="1" kern="100" dirty="0">
                <a:latin typeface="Aptos" panose="020B0004020202020204" pitchFamily="34" charset="0"/>
                <a:ea typeface="Aptos" panose="020B0004020202020204" pitchFamily="34" charset="0"/>
                <a:cs typeface="Times New Roman" panose="02020603050405020304" pitchFamily="18" charset="0"/>
              </a:rPr>
              <a:t>National 4/5</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Mathematics</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Physics</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Georgraphy</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Technological Studies</a:t>
            </a:r>
          </a:p>
          <a:p>
            <a:pPr marL="0" indent="0">
              <a:lnSpc>
                <a:spcPct val="107000"/>
              </a:lnSpc>
              <a:spcAft>
                <a:spcPts val="800"/>
              </a:spcAft>
              <a:buSzPts val="1000"/>
              <a:buNone/>
              <a:tabLst>
                <a:tab pos="457200" algn="l"/>
              </a:tabLst>
            </a:pPr>
            <a:endParaRPr lang="en-GB" sz="1500" kern="100" dirty="0">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SzPts val="1000"/>
              <a:buNone/>
              <a:tabLst>
                <a:tab pos="457200" algn="l"/>
              </a:tabLst>
            </a:pPr>
            <a:endParaRPr lang="en-GB" sz="1500" kern="100" dirty="0">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SzPts val="1000"/>
              <a:buNone/>
              <a:tabLst>
                <a:tab pos="457200" algn="l"/>
              </a:tabLst>
            </a:pPr>
            <a:r>
              <a:rPr lang="en-GB" sz="1500" b="1" kern="100" dirty="0">
                <a:latin typeface="Aptos" panose="020B0004020202020204" pitchFamily="34" charset="0"/>
                <a:ea typeface="Aptos" panose="020B0004020202020204" pitchFamily="34" charset="0"/>
                <a:cs typeface="Times New Roman" panose="02020603050405020304" pitchFamily="18" charset="0"/>
              </a:rPr>
              <a:t>Higher</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Mathematics</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Physics</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Georgraphy</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Engineering Science</a:t>
            </a:r>
          </a:p>
          <a:p>
            <a:pPr marL="0" indent="0">
              <a:lnSpc>
                <a:spcPct val="107000"/>
              </a:lnSpc>
              <a:spcAft>
                <a:spcPts val="800"/>
              </a:spcAft>
              <a:buSzPts val="1000"/>
              <a:buNone/>
              <a:tabLst>
                <a:tab pos="457200" algn="l"/>
              </a:tabLst>
            </a:pPr>
            <a:endParaRPr lang="en-GB" sz="1500" kern="100" dirty="0">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SzPts val="1000"/>
              <a:buNone/>
              <a:tabLst>
                <a:tab pos="457200" algn="l"/>
              </a:tabLst>
            </a:pPr>
            <a:endParaRPr lang="en-GB" sz="1500" kern="100" dirty="0">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SzPts val="1000"/>
              <a:buNone/>
              <a:tabLst>
                <a:tab pos="457200" algn="l"/>
              </a:tabLst>
            </a:pPr>
            <a:r>
              <a:rPr lang="en-GB" sz="1500" b="1" kern="100" dirty="0">
                <a:latin typeface="Aptos" panose="020B0004020202020204" pitchFamily="34" charset="0"/>
                <a:ea typeface="Aptos" panose="020B0004020202020204" pitchFamily="34" charset="0"/>
                <a:cs typeface="Times New Roman" panose="02020603050405020304" pitchFamily="18" charset="0"/>
              </a:rPr>
              <a:t>Advanced Higher</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Mathematics</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Physics</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Geography</a:t>
            </a:r>
          </a:p>
          <a:p>
            <a:pPr marL="0" indent="0">
              <a:lnSpc>
                <a:spcPct val="107000"/>
              </a:lnSpc>
              <a:spcAft>
                <a:spcPts val="800"/>
              </a:spcAft>
              <a:buSzPts val="1000"/>
              <a:buNone/>
              <a:tabLst>
                <a:tab pos="457200" algn="l"/>
              </a:tabLst>
            </a:pPr>
            <a:r>
              <a:rPr lang="en-GB" sz="1500" kern="100" dirty="0">
                <a:latin typeface="Aptos" panose="020B0004020202020204" pitchFamily="34" charset="0"/>
                <a:ea typeface="Aptos" panose="020B0004020202020204" pitchFamily="34" charset="0"/>
                <a:cs typeface="Times New Roman" panose="02020603050405020304" pitchFamily="18" charset="0"/>
              </a:rPr>
              <a:t>Engineering Science</a:t>
            </a:r>
          </a:p>
        </p:txBody>
      </p:sp>
      <p:pic>
        <p:nvPicPr>
          <p:cNvPr id="5" name="Graphic 4" descr="Renewable Energy with solid fill">
            <a:extLst>
              <a:ext uri="{FF2B5EF4-FFF2-40B4-BE49-F238E27FC236}">
                <a16:creationId xmlns:a16="http://schemas.microsoft.com/office/drawing/2014/main" id="{0DF29257-71AB-0019-122C-5C4B4E98E2F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722895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FFAAB-044D-0849-5C9A-15DD1CBF1F0C}"/>
              </a:ext>
            </a:extLst>
          </p:cNvPr>
          <p:cNvSpPr>
            <a:spLocks noGrp="1"/>
          </p:cNvSpPr>
          <p:nvPr>
            <p:ph type="title"/>
          </p:nvPr>
        </p:nvSpPr>
        <p:spPr/>
        <p:txBody>
          <a:bodyPr/>
          <a:lstStyle/>
          <a:p>
            <a:r>
              <a:rPr lang="en-GB" dirty="0"/>
              <a:t>Lesson Plans </a:t>
            </a:r>
          </a:p>
        </p:txBody>
      </p:sp>
      <p:sp>
        <p:nvSpPr>
          <p:cNvPr id="3" name="Text Placeholder 2">
            <a:extLst>
              <a:ext uri="{FF2B5EF4-FFF2-40B4-BE49-F238E27FC236}">
                <a16:creationId xmlns:a16="http://schemas.microsoft.com/office/drawing/2014/main" id="{F6C8C641-9EAF-9B67-6158-0F17155F7877}"/>
              </a:ext>
            </a:extLst>
          </p:cNvPr>
          <p:cNvSpPr>
            <a:spLocks noGrp="1"/>
          </p:cNvSpPr>
          <p:nvPr>
            <p:ph type="body" idx="1"/>
          </p:nvPr>
        </p:nvSpPr>
        <p:spPr/>
        <p:txBody>
          <a:bodyPr/>
          <a:lstStyle/>
          <a:p>
            <a:r>
              <a:rPr lang="en-GB" dirty="0"/>
              <a:t>Early Years</a:t>
            </a:r>
          </a:p>
        </p:txBody>
      </p:sp>
    </p:spTree>
    <p:extLst>
      <p:ext uri="{BB962C8B-B14F-4D97-AF65-F5344CB8AC3E}">
        <p14:creationId xmlns:p14="http://schemas.microsoft.com/office/powerpoint/2010/main" val="2479538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F8367-16CC-9C36-3C3A-D960A2CB8398}"/>
              </a:ext>
            </a:extLst>
          </p:cNvPr>
          <p:cNvSpPr>
            <a:spLocks noGrp="1"/>
          </p:cNvSpPr>
          <p:nvPr>
            <p:ph type="ctrTitle"/>
          </p:nvPr>
        </p:nvSpPr>
        <p:spPr/>
        <p:txBody>
          <a:bodyPr/>
          <a:lstStyle/>
          <a:p>
            <a:r>
              <a:rPr lang="en-GB" dirty="0"/>
              <a:t>Design a Working Water Wheel</a:t>
            </a:r>
          </a:p>
        </p:txBody>
      </p:sp>
      <p:sp>
        <p:nvSpPr>
          <p:cNvPr id="3" name="Subtitle 2">
            <a:extLst>
              <a:ext uri="{FF2B5EF4-FFF2-40B4-BE49-F238E27FC236}">
                <a16:creationId xmlns:a16="http://schemas.microsoft.com/office/drawing/2014/main" id="{FFD3096A-8BA0-340F-410A-5AC304298D1B}"/>
              </a:ext>
            </a:extLst>
          </p:cNvPr>
          <p:cNvSpPr>
            <a:spLocks noGrp="1"/>
          </p:cNvSpPr>
          <p:nvPr>
            <p:ph type="subTitle" idx="1"/>
          </p:nvPr>
        </p:nvSpPr>
        <p:spPr/>
        <p:txBody>
          <a:bodyPr/>
          <a:lstStyle/>
          <a:p>
            <a:r>
              <a:rPr lang="en-GB" dirty="0"/>
              <a:t>Early Years</a:t>
            </a:r>
          </a:p>
        </p:txBody>
      </p:sp>
    </p:spTree>
    <p:extLst>
      <p:ext uri="{BB962C8B-B14F-4D97-AF65-F5344CB8AC3E}">
        <p14:creationId xmlns:p14="http://schemas.microsoft.com/office/powerpoint/2010/main" val="2827658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35798-E0AC-6EAA-673A-CEEE22FFF43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7DA6D5C-A017-B487-2F46-E06499B46645}"/>
              </a:ext>
            </a:extLst>
          </p:cNvPr>
          <p:cNvSpPr>
            <a:spLocks noGrp="1"/>
          </p:cNvSpPr>
          <p:nvPr>
            <p:ph type="title"/>
          </p:nvPr>
        </p:nvSpPr>
        <p:spPr/>
        <p:txBody>
          <a:bodyPr/>
          <a:lstStyle/>
          <a:p>
            <a:r>
              <a:rPr lang="en-GB" dirty="0">
                <a:solidFill>
                  <a:schemeClr val="tx1"/>
                </a:solidFill>
              </a:rPr>
              <a:t>Renewable Energy: Water Wheel</a:t>
            </a:r>
          </a:p>
        </p:txBody>
      </p:sp>
      <p:sp>
        <p:nvSpPr>
          <p:cNvPr id="7" name="TextBox 6">
            <a:extLst>
              <a:ext uri="{FF2B5EF4-FFF2-40B4-BE49-F238E27FC236}">
                <a16:creationId xmlns:a16="http://schemas.microsoft.com/office/drawing/2014/main" id="{D3BCD0F8-6920-7F26-5E92-461D48982567}"/>
              </a:ext>
            </a:extLst>
          </p:cNvPr>
          <p:cNvSpPr txBox="1"/>
          <p:nvPr/>
        </p:nvSpPr>
        <p:spPr>
          <a:xfrm>
            <a:off x="1001486" y="1578429"/>
            <a:ext cx="6324600" cy="1200329"/>
          </a:xfrm>
          <a:prstGeom prst="rect">
            <a:avLst/>
          </a:prstGeom>
          <a:noFill/>
        </p:spPr>
        <p:txBody>
          <a:bodyPr wrap="square" rtlCol="0">
            <a:spAutoFit/>
          </a:bodyPr>
          <a:lstStyle/>
          <a:p>
            <a:r>
              <a:rPr lang="en-GB" sz="1800" b="1" kern="100" dirty="0">
                <a:effectLst/>
                <a:latin typeface="Aptos" panose="020B0004020202020204" pitchFamily="34" charset="0"/>
                <a:ea typeface="Aptos" panose="020B0004020202020204" pitchFamily="34" charset="0"/>
                <a:cs typeface="Times New Roman" panose="02020603050405020304" pitchFamily="18" charset="0"/>
              </a:rPr>
              <a:t>Aim:</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To introduce young learners to the idea of moving water making things turn, just like old waterwheels and modern hydroelectric power. This lesson uses hands-on play to help children explore how water can create movement.</a:t>
            </a:r>
          </a:p>
        </p:txBody>
      </p:sp>
      <p:sp>
        <p:nvSpPr>
          <p:cNvPr id="8" name="Rectangle 7">
            <a:extLst>
              <a:ext uri="{FF2B5EF4-FFF2-40B4-BE49-F238E27FC236}">
                <a16:creationId xmlns:a16="http://schemas.microsoft.com/office/drawing/2014/main" id="{CF27F6C6-DBE0-E650-969A-CA527B02BD28}"/>
              </a:ext>
            </a:extLst>
          </p:cNvPr>
          <p:cNvSpPr>
            <a:spLocks noGrp="1" noRot="1" noMove="1" noResize="1" noEditPoints="1" noAdjustHandles="1" noChangeArrowheads="1" noChangeShapeType="1"/>
          </p:cNvSpPr>
          <p:nvPr/>
        </p:nvSpPr>
        <p:spPr>
          <a:xfrm>
            <a:off x="1001486" y="3058886"/>
            <a:ext cx="4985657" cy="2917371"/>
          </a:xfrm>
          <a:prstGeom prst="rect">
            <a:avLst/>
          </a:prstGeom>
          <a:solidFill>
            <a:srgbClr val="52B0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13FF519B-97BD-C069-ECA4-2A3379E9B613}"/>
              </a:ext>
            </a:extLst>
          </p:cNvPr>
          <p:cNvSpPr>
            <a:spLocks noGrp="1" noRot="1" noMove="1" noResize="1" noEditPoints="1" noAdjustHandles="1" noChangeArrowheads="1" noChangeShapeType="1"/>
          </p:cNvSpPr>
          <p:nvPr/>
        </p:nvSpPr>
        <p:spPr>
          <a:xfrm>
            <a:off x="6139543" y="3058885"/>
            <a:ext cx="4985657" cy="2917371"/>
          </a:xfrm>
          <a:prstGeom prst="rect">
            <a:avLst/>
          </a:prstGeom>
          <a:solidFill>
            <a:srgbClr val="52B05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46034FE2-C7D6-9A9A-5C7C-3441D6B55586}"/>
              </a:ext>
            </a:extLst>
          </p:cNvPr>
          <p:cNvSpPr txBox="1">
            <a:spLocks noGrp="1" noRot="1" noMove="1" noResize="1" noEditPoints="1" noAdjustHandles="1" noChangeArrowheads="1" noChangeShapeType="1"/>
          </p:cNvSpPr>
          <p:nvPr/>
        </p:nvSpPr>
        <p:spPr>
          <a:xfrm>
            <a:off x="1077685" y="3298371"/>
            <a:ext cx="4833257" cy="1915396"/>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play with water and watch how it makes things move.</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help to build a simple water wheel.</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people used water to help do work a long time ago.</a:t>
            </a:r>
          </a:p>
          <a:p>
            <a:pPr lvl="0">
              <a:lnSpc>
                <a:spcPct val="107000"/>
              </a:lnSpc>
              <a:spcAft>
                <a:spcPts val="800"/>
              </a:spcAft>
            </a:pP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8C4ED4C2-7C9E-EE70-6A02-808CB461D532}"/>
              </a:ext>
            </a:extLst>
          </p:cNvPr>
          <p:cNvSpPr txBox="1">
            <a:spLocks noGrp="1" noRot="1" noMove="1" noResize="1" noEditPoints="1" noAdjustHandles="1" noChangeArrowheads="1" noChangeShapeType="1"/>
          </p:cNvSpPr>
          <p:nvPr/>
        </p:nvSpPr>
        <p:spPr>
          <a:xfrm>
            <a:off x="6291943" y="3238982"/>
            <a:ext cx="4833257" cy="1668405"/>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pour water and watch it make the wheel turn.</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talk about how water pushes the wheel to move.</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share my ideas about things that move with water today.</a:t>
            </a:r>
          </a:p>
        </p:txBody>
      </p:sp>
      <p:sp>
        <p:nvSpPr>
          <p:cNvPr id="12" name="TextBox 11">
            <a:extLst>
              <a:ext uri="{FF2B5EF4-FFF2-40B4-BE49-F238E27FC236}">
                <a16:creationId xmlns:a16="http://schemas.microsoft.com/office/drawing/2014/main" id="{8B73E136-92A1-DB11-7359-DA4AF058DCF6}"/>
              </a:ext>
            </a:extLst>
          </p:cNvPr>
          <p:cNvSpPr txBox="1"/>
          <p:nvPr/>
        </p:nvSpPr>
        <p:spPr>
          <a:xfrm>
            <a:off x="7043057" y="1578429"/>
            <a:ext cx="4082143" cy="369332"/>
          </a:xfrm>
          <a:prstGeom prst="rect">
            <a:avLst/>
          </a:prstGeom>
          <a:noFill/>
        </p:spPr>
        <p:txBody>
          <a:bodyPr wrap="square" numCol="2" rtlCol="0">
            <a:spAutoFit/>
          </a:bodyPr>
          <a:lstStyle/>
          <a:p>
            <a:r>
              <a:rPr lang="en-GB" b="1" kern="100" dirty="0" err="1">
                <a:latin typeface="Aptos" panose="020B0004020202020204" pitchFamily="34" charset="0"/>
                <a:ea typeface="Aptos" panose="020B0004020202020204" pitchFamily="34" charset="0"/>
                <a:cs typeface="Times New Roman" panose="02020603050405020304" pitchFamily="18" charset="0"/>
              </a:rPr>
              <a:t>CfE</a:t>
            </a:r>
            <a:r>
              <a:rPr lang="en-GB" b="1" kern="100" dirty="0">
                <a:latin typeface="Aptos" panose="020B0004020202020204" pitchFamily="34" charset="0"/>
                <a:ea typeface="Aptos" panose="020B0004020202020204" pitchFamily="34" charset="0"/>
                <a:cs typeface="Times New Roman" panose="02020603050405020304" pitchFamily="18" charset="0"/>
              </a:rPr>
              <a:t> Links</a:t>
            </a: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5D66A040-F396-3D2A-BEBE-045CD74F40D3}"/>
              </a:ext>
            </a:extLst>
          </p:cNvPr>
          <p:cNvSpPr txBox="1"/>
          <p:nvPr/>
        </p:nvSpPr>
        <p:spPr>
          <a:xfrm>
            <a:off x="7043057" y="1887754"/>
            <a:ext cx="4082143" cy="1364476"/>
          </a:xfrm>
          <a:prstGeom prst="rect">
            <a:avLst/>
          </a:prstGeom>
          <a:noFill/>
        </p:spPr>
        <p:txBody>
          <a:bodyPr wrap="square" numCol="2" rtlCol="0">
            <a:spAutoFit/>
          </a:bodyPr>
          <a:lstStyle/>
          <a:p>
            <a:pPr>
              <a:spcAft>
                <a:spcPts val="800"/>
              </a:spcAft>
            </a:pPr>
            <a:r>
              <a:rPr lang="en-GB" sz="1400" b="1" kern="100" dirty="0">
                <a:effectLst/>
                <a:latin typeface="Aptos" panose="020B0004020202020204" pitchFamily="34" charset="0"/>
                <a:ea typeface="Aptos" panose="020B0004020202020204" pitchFamily="34" charset="0"/>
                <a:cs typeface="Times New Roman" panose="02020603050405020304" pitchFamily="18" charset="0"/>
              </a:rPr>
              <a:t>SCN 0-04a</a:t>
            </a:r>
            <a:r>
              <a:rPr lang="en-GB" sz="1400" kern="100" dirty="0">
                <a:effectLst/>
                <a:latin typeface="Aptos" panose="020B0004020202020204" pitchFamily="34" charset="0"/>
                <a:ea typeface="Aptos" panose="020B0004020202020204" pitchFamily="34" charset="0"/>
                <a:cs typeface="Times New Roman" panose="02020603050405020304" pitchFamily="18" charset="0"/>
              </a:rPr>
              <a:t> </a:t>
            </a:r>
          </a:p>
          <a:p>
            <a:pPr>
              <a:spcAft>
                <a:spcPts val="800"/>
              </a:spcAft>
            </a:pPr>
            <a:r>
              <a:rPr lang="en-GB" sz="1400" b="1" kern="100" dirty="0">
                <a:effectLst/>
                <a:latin typeface="Aptos" panose="020B0004020202020204" pitchFamily="34" charset="0"/>
                <a:ea typeface="Aptos" panose="020B0004020202020204" pitchFamily="34" charset="0"/>
                <a:cs typeface="Times New Roman" panose="02020603050405020304" pitchFamily="18" charset="0"/>
              </a:rPr>
              <a:t>TCH 0-12a</a:t>
            </a:r>
            <a:r>
              <a:rPr lang="en-GB" sz="1400" kern="100" dirty="0">
                <a:effectLst/>
                <a:latin typeface="Aptos" panose="020B0004020202020204" pitchFamily="34" charset="0"/>
                <a:ea typeface="Aptos" panose="020B0004020202020204" pitchFamily="34" charset="0"/>
                <a:cs typeface="Times New Roman" panose="02020603050405020304" pitchFamily="18" charset="0"/>
              </a:rPr>
              <a:t> </a:t>
            </a:r>
          </a:p>
          <a:p>
            <a:pPr>
              <a:spcAft>
                <a:spcPts val="800"/>
              </a:spcAft>
            </a:pPr>
            <a:endParaRPr lang="en-GB" sz="1400" kern="100" dirty="0">
              <a:latin typeface="Aptos" panose="020B0004020202020204" pitchFamily="34" charset="0"/>
              <a:ea typeface="Aptos" panose="020B0004020202020204" pitchFamily="34" charset="0"/>
              <a:cs typeface="Times New Roman" panose="02020603050405020304" pitchFamily="18" charset="0"/>
            </a:endParaRPr>
          </a:p>
          <a:p>
            <a:pPr>
              <a:spcAft>
                <a:spcPts val="800"/>
              </a:spcAft>
            </a:pP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4" name="Graphic 13" descr="Renewable Energy with solid fill">
            <a:extLst>
              <a:ext uri="{FF2B5EF4-FFF2-40B4-BE49-F238E27FC236}">
                <a16:creationId xmlns:a16="http://schemas.microsoft.com/office/drawing/2014/main" id="{DDECBDFD-6C5E-1CC9-01BA-CB7B94C08F9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3410799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410B0-C08D-BA1C-4A2E-4AF1AA0EE5B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DACBE2C-2CED-D9E5-6AA2-8988FB932817}"/>
              </a:ext>
            </a:extLst>
          </p:cNvPr>
          <p:cNvSpPr>
            <a:spLocks noGrp="1"/>
          </p:cNvSpPr>
          <p:nvPr>
            <p:ph type="title"/>
          </p:nvPr>
        </p:nvSpPr>
        <p:spPr/>
        <p:txBody>
          <a:bodyPr/>
          <a:lstStyle/>
          <a:p>
            <a:r>
              <a:rPr lang="en-GB" dirty="0">
                <a:solidFill>
                  <a:schemeClr val="tx1"/>
                </a:solidFill>
              </a:rPr>
              <a:t>Renewable Energy: Water Wheel</a:t>
            </a:r>
          </a:p>
        </p:txBody>
      </p:sp>
      <p:sp>
        <p:nvSpPr>
          <p:cNvPr id="7" name="TextBox 6">
            <a:extLst>
              <a:ext uri="{FF2B5EF4-FFF2-40B4-BE49-F238E27FC236}">
                <a16:creationId xmlns:a16="http://schemas.microsoft.com/office/drawing/2014/main" id="{72CD3D07-4775-CB32-122B-3DE9C1757900}"/>
              </a:ext>
            </a:extLst>
          </p:cNvPr>
          <p:cNvSpPr txBox="1"/>
          <p:nvPr/>
        </p:nvSpPr>
        <p:spPr>
          <a:xfrm>
            <a:off x="1072243" y="1825217"/>
            <a:ext cx="10047514" cy="369332"/>
          </a:xfrm>
          <a:prstGeom prst="rect">
            <a:avLst/>
          </a:prstGeom>
          <a:noFill/>
        </p:spPr>
        <p:txBody>
          <a:bodyPr wrap="square" rtlCol="0">
            <a:spAutoFit/>
          </a:bodyPr>
          <a:lstStyle/>
          <a:p>
            <a:r>
              <a:rPr lang="en-GB" sz="1800" b="1" kern="100" dirty="0">
                <a:effectLst/>
                <a:latin typeface="Aptos" panose="020B0004020202020204" pitchFamily="34" charset="0"/>
                <a:ea typeface="Aptos" panose="020B0004020202020204" pitchFamily="34" charset="0"/>
                <a:cs typeface="Times New Roman" panose="02020603050405020304" pitchFamily="18" charset="0"/>
              </a:rPr>
              <a:t>Materials</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 name="Graphic 1" descr="Water with solid fill">
            <a:extLst>
              <a:ext uri="{FF2B5EF4-FFF2-40B4-BE49-F238E27FC236}">
                <a16:creationId xmlns:a16="http://schemas.microsoft.com/office/drawing/2014/main" id="{F5C0BB09-BA68-24A6-3081-F28D53B857AD}"/>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134600" y="570706"/>
            <a:ext cx="914400" cy="914400"/>
          </a:xfrm>
          <a:prstGeom prst="rect">
            <a:avLst/>
          </a:prstGeom>
        </p:spPr>
      </p:pic>
      <p:graphicFrame>
        <p:nvGraphicFramePr>
          <p:cNvPr id="3" name="Table 2">
            <a:extLst>
              <a:ext uri="{FF2B5EF4-FFF2-40B4-BE49-F238E27FC236}">
                <a16:creationId xmlns:a16="http://schemas.microsoft.com/office/drawing/2014/main" id="{83956364-89E7-6B1E-B962-FA250AD87249}"/>
              </a:ext>
            </a:extLst>
          </p:cNvPr>
          <p:cNvGraphicFramePr>
            <a:graphicFrameLocks noGrp="1"/>
          </p:cNvGraphicFramePr>
          <p:nvPr>
            <p:extLst>
              <p:ext uri="{D42A27DB-BD31-4B8C-83A1-F6EECF244321}">
                <p14:modId xmlns:p14="http://schemas.microsoft.com/office/powerpoint/2010/main" val="3103398470"/>
              </p:ext>
            </p:extLst>
          </p:nvPr>
        </p:nvGraphicFramePr>
        <p:xfrm>
          <a:off x="1072243" y="2536364"/>
          <a:ext cx="10138459" cy="3600000"/>
        </p:xfrm>
        <a:graphic>
          <a:graphicData uri="http://schemas.openxmlformats.org/drawingml/2006/table">
            <a:tbl>
              <a:tblPr firstRow="1" firstCol="1" bandRow="1">
                <a:tableStyleId>{21E4AEA4-8DFA-4A89-87EB-49C32662AFE0}</a:tableStyleId>
              </a:tblPr>
              <a:tblGrid>
                <a:gridCol w="6849308">
                  <a:extLst>
                    <a:ext uri="{9D8B030D-6E8A-4147-A177-3AD203B41FA5}">
                      <a16:colId xmlns:a16="http://schemas.microsoft.com/office/drawing/2014/main" val="2585776881"/>
                    </a:ext>
                  </a:extLst>
                </a:gridCol>
                <a:gridCol w="3289151">
                  <a:extLst>
                    <a:ext uri="{9D8B030D-6E8A-4147-A177-3AD203B41FA5}">
                      <a16:colId xmlns:a16="http://schemas.microsoft.com/office/drawing/2014/main" val="1455713358"/>
                    </a:ext>
                  </a:extLst>
                </a:gridCol>
              </a:tblGrid>
              <a:tr h="360000">
                <a:tc>
                  <a:txBody>
                    <a:bodyPr/>
                    <a:lstStyle/>
                    <a:p>
                      <a:pPr>
                        <a:lnSpc>
                          <a:spcPct val="107000"/>
                        </a:lnSpc>
                        <a:spcAft>
                          <a:spcPts val="800"/>
                        </a:spcAft>
                        <a:buNone/>
                      </a:pPr>
                      <a:r>
                        <a:rPr lang="en-GB" sz="1400" kern="100">
                          <a:effectLst/>
                        </a:rPr>
                        <a:t>Item</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tc>
                  <a:txBody>
                    <a:bodyPr/>
                    <a:lstStyle/>
                    <a:p>
                      <a:pPr>
                        <a:lnSpc>
                          <a:spcPct val="107000"/>
                        </a:lnSpc>
                        <a:spcAft>
                          <a:spcPts val="800"/>
                        </a:spcAft>
                        <a:buNone/>
                      </a:pPr>
                      <a:r>
                        <a:rPr lang="en-GB" sz="1400" kern="100">
                          <a:effectLst/>
                        </a:rPr>
                        <a:t>Quantity per group</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extLst>
                  <a:ext uri="{0D108BD9-81ED-4DB2-BD59-A6C34878D82A}">
                    <a16:rowId xmlns:a16="http://schemas.microsoft.com/office/drawing/2014/main" val="4214488420"/>
                  </a:ext>
                </a:extLst>
              </a:tr>
              <a:tr h="360000">
                <a:tc>
                  <a:txBody>
                    <a:bodyPr/>
                    <a:lstStyle/>
                    <a:p>
                      <a:pPr>
                        <a:lnSpc>
                          <a:spcPct val="107000"/>
                        </a:lnSpc>
                        <a:spcAft>
                          <a:spcPts val="800"/>
                        </a:spcAft>
                        <a:buNone/>
                      </a:pPr>
                      <a:r>
                        <a:rPr lang="en-GB" sz="1400" kern="100" dirty="0">
                          <a:effectLst/>
                        </a:rPr>
                        <a:t>Plastic Spoons</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tc>
                  <a:txBody>
                    <a:bodyPr/>
                    <a:lstStyle/>
                    <a:p>
                      <a:pPr>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10</a:t>
                      </a:r>
                    </a:p>
                  </a:txBody>
                  <a:tcPr marL="131316" marR="131316" marT="0" marB="0"/>
                </a:tc>
                <a:extLst>
                  <a:ext uri="{0D108BD9-81ED-4DB2-BD59-A6C34878D82A}">
                    <a16:rowId xmlns:a16="http://schemas.microsoft.com/office/drawing/2014/main" val="3758153656"/>
                  </a:ext>
                </a:extLst>
              </a:tr>
              <a:tr h="360000">
                <a:tc>
                  <a:txBody>
                    <a:bodyPr/>
                    <a:lstStyle/>
                    <a:p>
                      <a:pPr>
                        <a:lnSpc>
                          <a:spcPct val="107000"/>
                        </a:lnSpc>
                        <a:spcAft>
                          <a:spcPts val="800"/>
                        </a:spcAft>
                        <a:buNone/>
                      </a:pPr>
                      <a:r>
                        <a:rPr lang="en-GB" sz="1400" kern="100" dirty="0">
                          <a:effectLst/>
                        </a:rPr>
                        <a:t>Skewers </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tc>
                  <a:txBody>
                    <a:bodyPr/>
                    <a:lstStyle/>
                    <a:p>
                      <a:pPr>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1</a:t>
                      </a:r>
                    </a:p>
                  </a:txBody>
                  <a:tcPr marL="131316" marR="131316" marT="0" marB="0"/>
                </a:tc>
                <a:extLst>
                  <a:ext uri="{0D108BD9-81ED-4DB2-BD59-A6C34878D82A}">
                    <a16:rowId xmlns:a16="http://schemas.microsoft.com/office/drawing/2014/main" val="1672318944"/>
                  </a:ext>
                </a:extLst>
              </a:tr>
              <a:tr h="360000">
                <a:tc>
                  <a:txBody>
                    <a:bodyPr/>
                    <a:lstStyle/>
                    <a:p>
                      <a:pPr>
                        <a:lnSpc>
                          <a:spcPct val="107000"/>
                        </a:lnSpc>
                        <a:spcAft>
                          <a:spcPts val="800"/>
                        </a:spcAft>
                        <a:buNone/>
                      </a:pPr>
                      <a:r>
                        <a:rPr lang="en-GB" sz="1400" kern="100" dirty="0">
                          <a:effectLst/>
                        </a:rPr>
                        <a:t>Water Bucket</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tc>
                  <a:txBody>
                    <a:bodyPr/>
                    <a:lstStyle/>
                    <a:p>
                      <a:pPr>
                        <a:lnSpc>
                          <a:spcPct val="107000"/>
                        </a:lnSpc>
                        <a:spcAft>
                          <a:spcPts val="800"/>
                        </a:spcAft>
                        <a:buNone/>
                      </a:pPr>
                      <a:r>
                        <a:rPr lang="en-GB" sz="1400" kern="100" dirty="0">
                          <a:effectLst/>
                        </a:rPr>
                        <a:t>1</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extLst>
                  <a:ext uri="{0D108BD9-81ED-4DB2-BD59-A6C34878D82A}">
                    <a16:rowId xmlns:a16="http://schemas.microsoft.com/office/drawing/2014/main" val="1816988301"/>
                  </a:ext>
                </a:extLst>
              </a:tr>
              <a:tr h="360000">
                <a:tc>
                  <a:txBody>
                    <a:bodyPr/>
                    <a:lstStyle/>
                    <a:p>
                      <a:pPr>
                        <a:lnSpc>
                          <a:spcPct val="107000"/>
                        </a:lnSpc>
                        <a:spcAft>
                          <a:spcPts val="800"/>
                        </a:spcAft>
                        <a:buNone/>
                      </a:pPr>
                      <a:r>
                        <a:rPr lang="en-GB" sz="1400" kern="100" dirty="0">
                          <a:effectLst/>
                        </a:rPr>
                        <a:t>Scissors </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tc>
                  <a:txBody>
                    <a:bodyPr/>
                    <a:lstStyle/>
                    <a:p>
                      <a:pPr>
                        <a:lnSpc>
                          <a:spcPct val="107000"/>
                        </a:lnSpc>
                        <a:spcAft>
                          <a:spcPts val="800"/>
                        </a:spcAft>
                        <a:buNone/>
                      </a:pPr>
                      <a:r>
                        <a:rPr lang="en-GB" sz="1400" kern="100" dirty="0">
                          <a:effectLst/>
                        </a:rPr>
                        <a:t>Shared</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extLst>
                  <a:ext uri="{0D108BD9-81ED-4DB2-BD59-A6C34878D82A}">
                    <a16:rowId xmlns:a16="http://schemas.microsoft.com/office/drawing/2014/main" val="3164655055"/>
                  </a:ext>
                </a:extLst>
              </a:tr>
              <a:tr h="360000">
                <a:tc>
                  <a:txBody>
                    <a:bodyPr/>
                    <a:lstStyle/>
                    <a:p>
                      <a:pPr>
                        <a:lnSpc>
                          <a:spcPct val="107000"/>
                        </a:lnSpc>
                        <a:spcAft>
                          <a:spcPts val="800"/>
                        </a:spcAft>
                        <a:buNone/>
                      </a:pPr>
                      <a:r>
                        <a:rPr lang="en-GB" sz="1400" kern="100" dirty="0">
                          <a:effectLst/>
                        </a:rPr>
                        <a:t>Measuring cup</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tc>
                  <a:txBody>
                    <a:bodyPr/>
                    <a:lstStyle/>
                    <a:p>
                      <a:pPr>
                        <a:lnSpc>
                          <a:spcPct val="107000"/>
                        </a:lnSpc>
                        <a:spcAft>
                          <a:spcPts val="800"/>
                        </a:spcAft>
                        <a:buNone/>
                      </a:pPr>
                      <a:r>
                        <a:rPr lang="en-GB" sz="1400" kern="100" dirty="0">
                          <a:effectLst/>
                        </a:rPr>
                        <a:t>1</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extLst>
                  <a:ext uri="{0D108BD9-81ED-4DB2-BD59-A6C34878D82A}">
                    <a16:rowId xmlns:a16="http://schemas.microsoft.com/office/drawing/2014/main" val="150401625"/>
                  </a:ext>
                </a:extLst>
              </a:tr>
              <a:tr h="360000">
                <a:tc>
                  <a:txBody>
                    <a:bodyPr/>
                    <a:lstStyle/>
                    <a:p>
                      <a:pPr>
                        <a:lnSpc>
                          <a:spcPct val="107000"/>
                        </a:lnSpc>
                        <a:spcAft>
                          <a:spcPts val="800"/>
                        </a:spcAft>
                        <a:buNone/>
                      </a:pPr>
                      <a:r>
                        <a:rPr lang="en-GB" sz="1400" kern="100" dirty="0">
                          <a:effectLst/>
                        </a:rPr>
                        <a:t>Stationary, e.g. pens and pencils, for decoration</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tc>
                  <a:txBody>
                    <a:bodyPr/>
                    <a:lstStyle/>
                    <a:p>
                      <a:pPr>
                        <a:lnSpc>
                          <a:spcPct val="107000"/>
                        </a:lnSpc>
                        <a:spcAft>
                          <a:spcPts val="800"/>
                        </a:spcAft>
                        <a:buNone/>
                      </a:pPr>
                      <a:r>
                        <a:rPr lang="en-GB" sz="1400" kern="100" dirty="0">
                          <a:effectLst/>
                        </a:rPr>
                        <a:t>Shared</a:t>
                      </a:r>
                      <a:endParaRPr lang="en-GB"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131316" marR="131316" marT="0" marB="0"/>
                </a:tc>
                <a:extLst>
                  <a:ext uri="{0D108BD9-81ED-4DB2-BD59-A6C34878D82A}">
                    <a16:rowId xmlns:a16="http://schemas.microsoft.com/office/drawing/2014/main" val="970243718"/>
                  </a:ext>
                </a:extLst>
              </a:tr>
              <a:tr h="360000">
                <a:tc>
                  <a:txBody>
                    <a:bodyPr/>
                    <a:lstStyle/>
                    <a:p>
                      <a:pPr>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Paper Plates</a:t>
                      </a:r>
                    </a:p>
                  </a:txBody>
                  <a:tcPr marL="131316" marR="131316" marT="0" marB="0"/>
                </a:tc>
                <a:tc>
                  <a:txBody>
                    <a:bodyPr/>
                    <a:lstStyle/>
                    <a:p>
                      <a:pPr>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2</a:t>
                      </a:r>
                    </a:p>
                  </a:txBody>
                  <a:tcPr marL="131316" marR="131316" marT="0" marB="0"/>
                </a:tc>
                <a:extLst>
                  <a:ext uri="{0D108BD9-81ED-4DB2-BD59-A6C34878D82A}">
                    <a16:rowId xmlns:a16="http://schemas.microsoft.com/office/drawing/2014/main" val="412315624"/>
                  </a:ext>
                </a:extLst>
              </a:tr>
              <a:tr h="360000">
                <a:tc>
                  <a:txBody>
                    <a:bodyPr/>
                    <a:lstStyle/>
                    <a:p>
                      <a:pPr>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Styrofoam Cylinder</a:t>
                      </a:r>
                    </a:p>
                  </a:txBody>
                  <a:tcPr marL="131316" marR="131316" marT="0" marB="0"/>
                </a:tc>
                <a:tc>
                  <a:txBody>
                    <a:bodyPr/>
                    <a:lstStyle/>
                    <a:p>
                      <a:pPr>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1</a:t>
                      </a:r>
                    </a:p>
                  </a:txBody>
                  <a:tcPr marL="131316" marR="131316" marT="0" marB="0"/>
                </a:tc>
                <a:extLst>
                  <a:ext uri="{0D108BD9-81ED-4DB2-BD59-A6C34878D82A}">
                    <a16:rowId xmlns:a16="http://schemas.microsoft.com/office/drawing/2014/main" val="502343024"/>
                  </a:ext>
                </a:extLst>
              </a:tr>
              <a:tr h="360000">
                <a:tc>
                  <a:txBody>
                    <a:bodyPr/>
                    <a:lstStyle/>
                    <a:p>
                      <a:pPr>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PVA Glue</a:t>
                      </a:r>
                    </a:p>
                  </a:txBody>
                  <a:tcPr marL="131316" marR="131316" marT="0" marB="0"/>
                </a:tc>
                <a:tc>
                  <a:txBody>
                    <a:bodyPr/>
                    <a:lstStyle/>
                    <a:p>
                      <a:pPr>
                        <a:lnSpc>
                          <a:spcPct val="107000"/>
                        </a:lnSpc>
                        <a:spcAft>
                          <a:spcPts val="800"/>
                        </a:spcAft>
                        <a:buNone/>
                      </a:pPr>
                      <a:r>
                        <a:rPr lang="en-GB" sz="1400" kern="100" dirty="0">
                          <a:effectLst/>
                          <a:latin typeface="Aptos" panose="020B0004020202020204" pitchFamily="34" charset="0"/>
                          <a:ea typeface="Aptos" panose="020B0004020202020204" pitchFamily="34" charset="0"/>
                          <a:cs typeface="Times New Roman" panose="02020603050405020304" pitchFamily="18" charset="0"/>
                        </a:rPr>
                        <a:t>1</a:t>
                      </a:r>
                    </a:p>
                  </a:txBody>
                  <a:tcPr marL="131316" marR="131316" marT="0" marB="0"/>
                </a:tc>
                <a:extLst>
                  <a:ext uri="{0D108BD9-81ED-4DB2-BD59-A6C34878D82A}">
                    <a16:rowId xmlns:a16="http://schemas.microsoft.com/office/drawing/2014/main" val="1018870394"/>
                  </a:ext>
                </a:extLst>
              </a:tr>
            </a:tbl>
          </a:graphicData>
        </a:graphic>
      </p:graphicFrame>
    </p:spTree>
    <p:extLst>
      <p:ext uri="{BB962C8B-B14F-4D97-AF65-F5344CB8AC3E}">
        <p14:creationId xmlns:p14="http://schemas.microsoft.com/office/powerpoint/2010/main" val="3204395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F57A8-C9C8-D572-B6CA-1B27C86C93E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943DDAF-09ED-901A-57F7-B46F04258824}"/>
              </a:ext>
            </a:extLst>
          </p:cNvPr>
          <p:cNvSpPr>
            <a:spLocks noGrp="1"/>
          </p:cNvSpPr>
          <p:nvPr>
            <p:ph type="title"/>
          </p:nvPr>
        </p:nvSpPr>
        <p:spPr/>
        <p:txBody>
          <a:bodyPr/>
          <a:lstStyle/>
          <a:p>
            <a:r>
              <a:rPr lang="en-GB" dirty="0">
                <a:solidFill>
                  <a:schemeClr val="tx1"/>
                </a:solidFill>
              </a:rPr>
              <a:t>Renewable Energy: Water Wheel</a:t>
            </a:r>
          </a:p>
        </p:txBody>
      </p:sp>
      <p:sp>
        <p:nvSpPr>
          <p:cNvPr id="10" name="TextBox 9">
            <a:extLst>
              <a:ext uri="{FF2B5EF4-FFF2-40B4-BE49-F238E27FC236}">
                <a16:creationId xmlns:a16="http://schemas.microsoft.com/office/drawing/2014/main" id="{80D8CD7A-F353-EB34-0E6A-F87F2C79DC69}"/>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6B43E9CF-92E1-22D1-6501-5280A6AA7DDA}"/>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pic>
        <p:nvPicPr>
          <p:cNvPr id="14" name="Graphic 13" descr="Renewable Energy with solid fill">
            <a:extLst>
              <a:ext uri="{FF2B5EF4-FFF2-40B4-BE49-F238E27FC236}">
                <a16:creationId xmlns:a16="http://schemas.microsoft.com/office/drawing/2014/main" id="{38068482-C54F-561D-E40D-913A06D316C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graphicFrame>
        <p:nvGraphicFramePr>
          <p:cNvPr id="3" name="Table 2">
            <a:extLst>
              <a:ext uri="{FF2B5EF4-FFF2-40B4-BE49-F238E27FC236}">
                <a16:creationId xmlns:a16="http://schemas.microsoft.com/office/drawing/2014/main" id="{BF20A0CD-D39B-023F-53C2-5D90113CA245}"/>
              </a:ext>
            </a:extLst>
          </p:cNvPr>
          <p:cNvGraphicFramePr>
            <a:graphicFrameLocks noGrp="1"/>
          </p:cNvGraphicFramePr>
          <p:nvPr>
            <p:extLst>
              <p:ext uri="{D42A27DB-BD31-4B8C-83A1-F6EECF244321}">
                <p14:modId xmlns:p14="http://schemas.microsoft.com/office/powerpoint/2010/main" val="1260567465"/>
              </p:ext>
            </p:extLst>
          </p:nvPr>
        </p:nvGraphicFramePr>
        <p:xfrm>
          <a:off x="838200" y="1469049"/>
          <a:ext cx="10515600" cy="3599045"/>
        </p:xfrm>
        <a:graphic>
          <a:graphicData uri="http://schemas.openxmlformats.org/drawingml/2006/table">
            <a:tbl>
              <a:tblPr firstRow="1" bandRow="1">
                <a:tableStyleId>{21E4AEA4-8DFA-4A89-87EB-49C32662AFE0}</a:tableStyleId>
              </a:tblPr>
              <a:tblGrid>
                <a:gridCol w="7522030">
                  <a:extLst>
                    <a:ext uri="{9D8B030D-6E8A-4147-A177-3AD203B41FA5}">
                      <a16:colId xmlns:a16="http://schemas.microsoft.com/office/drawing/2014/main" val="403478616"/>
                    </a:ext>
                  </a:extLst>
                </a:gridCol>
                <a:gridCol w="2993570">
                  <a:extLst>
                    <a:ext uri="{9D8B030D-6E8A-4147-A177-3AD203B41FA5}">
                      <a16:colId xmlns:a16="http://schemas.microsoft.com/office/drawing/2014/main" val="86507278"/>
                    </a:ext>
                  </a:extLst>
                </a:gridCol>
              </a:tblGrid>
              <a:tr h="581525">
                <a:tc>
                  <a:txBody>
                    <a:bodyPr/>
                    <a:lstStyle/>
                    <a:p>
                      <a:endParaRPr lang="en-GB"/>
                    </a:p>
                  </a:txBody>
                  <a:tcPr/>
                </a:tc>
                <a:tc>
                  <a:txBody>
                    <a:bodyPr/>
                    <a:lstStyle/>
                    <a:p>
                      <a:endParaRPr lang="en-GB"/>
                    </a:p>
                  </a:txBody>
                  <a:tcPr/>
                </a:tc>
                <a:extLst>
                  <a:ext uri="{0D108BD9-81ED-4DB2-BD59-A6C34878D82A}">
                    <a16:rowId xmlns:a16="http://schemas.microsoft.com/office/drawing/2014/main" val="4137531856"/>
                  </a:ext>
                </a:extLst>
              </a:tr>
              <a:tr h="1290861">
                <a:tc>
                  <a:txBody>
                    <a:bodyPr/>
                    <a:lstStyle/>
                    <a:p>
                      <a:r>
                        <a:rPr lang="en-GB" sz="1400" kern="1200" dirty="0">
                          <a:solidFill>
                            <a:schemeClr val="dk1"/>
                          </a:solidFill>
                          <a:effectLst/>
                          <a:latin typeface="+mn-lt"/>
                          <a:ea typeface="+mn-ea"/>
                          <a:cs typeface="+mn-cs"/>
                        </a:rPr>
                        <a:t>Explain manufacturing means making things</a:t>
                      </a:r>
                    </a:p>
                    <a:p>
                      <a:r>
                        <a:rPr lang="en-GB" sz="1400" kern="1200" dirty="0">
                          <a:solidFill>
                            <a:schemeClr val="dk1"/>
                          </a:solidFill>
                          <a:effectLst/>
                          <a:latin typeface="+mn-lt"/>
                          <a:ea typeface="+mn-ea"/>
                          <a:cs typeface="+mn-cs"/>
                        </a:rPr>
                        <a:t>People and machines help make toys, clothes, food, and cars. A long time ago, people used big water wheels to help machines work. Now, we use electricity, but water still helps make power today.</a:t>
                      </a:r>
                    </a:p>
                    <a:p>
                      <a:endParaRPr lang="en-GB" sz="1400" kern="1200" dirty="0">
                        <a:solidFill>
                          <a:schemeClr val="dk1"/>
                        </a:solidFill>
                        <a:effectLst/>
                        <a:latin typeface="+mn-lt"/>
                        <a:ea typeface="+mn-ea"/>
                        <a:cs typeface="+mn-cs"/>
                      </a:endParaRPr>
                    </a:p>
                    <a:p>
                      <a:r>
                        <a:rPr lang="en-GB" sz="1400" kern="1200" dirty="0">
                          <a:solidFill>
                            <a:schemeClr val="dk1"/>
                          </a:solidFill>
                          <a:effectLst/>
                          <a:latin typeface="+mn-lt"/>
                          <a:ea typeface="+mn-ea"/>
                          <a:cs typeface="+mn-cs"/>
                        </a:rPr>
                        <a:t>Show children a picture of a big waterwheel from an old factory (e.g., New Lanark).</a:t>
                      </a:r>
                    </a:p>
                    <a:p>
                      <a:r>
                        <a:rPr lang="en-GB" sz="1400" kern="1200" dirty="0">
                          <a:solidFill>
                            <a:schemeClr val="dk1"/>
                          </a:solidFill>
                          <a:effectLst/>
                          <a:latin typeface="+mn-lt"/>
                          <a:ea typeface="+mn-ea"/>
                          <a:cs typeface="+mn-cs"/>
                        </a:rPr>
                        <a:t>Ask: What do you think this big wheel does? How do you think it moves?</a:t>
                      </a:r>
                    </a:p>
                    <a:p>
                      <a:r>
                        <a:rPr lang="en-GB" sz="1400" kern="1200" dirty="0">
                          <a:solidFill>
                            <a:schemeClr val="dk1"/>
                          </a:solidFill>
                          <a:effectLst/>
                          <a:latin typeface="+mn-lt"/>
                          <a:ea typeface="+mn-ea"/>
                          <a:cs typeface="+mn-cs"/>
                        </a:rPr>
                        <a:t>Show a short video of a waterwheel turning. </a:t>
                      </a:r>
                    </a:p>
                    <a:p>
                      <a:endParaRPr lang="en-GB" sz="1400" kern="1200" dirty="0">
                        <a:solidFill>
                          <a:schemeClr val="dk1"/>
                        </a:solidFill>
                        <a:effectLst/>
                        <a:latin typeface="+mn-lt"/>
                        <a:ea typeface="+mn-ea"/>
                        <a:cs typeface="+mn-cs"/>
                      </a:endParaRPr>
                    </a:p>
                  </a:txBody>
                  <a:tcPr/>
                </a:tc>
                <a:tc>
                  <a:txBody>
                    <a:bodyPr/>
                    <a:lstStyle/>
                    <a:p>
                      <a:r>
                        <a:rPr lang="en-GB" sz="1400" kern="1200" dirty="0">
                          <a:solidFill>
                            <a:schemeClr val="dk1"/>
                          </a:solidFill>
                          <a:effectLst/>
                          <a:latin typeface="+mn-lt"/>
                          <a:ea typeface="+mn-ea"/>
                          <a:cs typeface="+mn-cs"/>
                        </a:rPr>
                        <a:t>See background information – Manufacturing / Renewable Energy</a:t>
                      </a:r>
                      <a:br>
                        <a:rPr lang="en-GB" sz="1400" kern="1200" dirty="0">
                          <a:solidFill>
                            <a:schemeClr val="dk1"/>
                          </a:solidFill>
                          <a:effectLst/>
                          <a:latin typeface="+mn-lt"/>
                          <a:ea typeface="+mn-ea"/>
                          <a:cs typeface="+mn-cs"/>
                        </a:rPr>
                      </a:br>
                      <a:endParaRPr lang="en-GB" sz="1400" kern="1200" dirty="0">
                        <a:solidFill>
                          <a:schemeClr val="dk1"/>
                        </a:solidFill>
                        <a:effectLst/>
                        <a:latin typeface="+mn-lt"/>
                        <a:ea typeface="+mn-ea"/>
                        <a:cs typeface="+mn-cs"/>
                      </a:endParaRPr>
                    </a:p>
                    <a:p>
                      <a:r>
                        <a:rPr lang="en-GB" sz="1400" u="sng" kern="1200" dirty="0">
                          <a:solidFill>
                            <a:schemeClr val="dk1"/>
                          </a:solidFill>
                          <a:effectLst/>
                          <a:latin typeface="+mn-lt"/>
                          <a:ea typeface="+mn-ea"/>
                          <a:cs typeface="+mn-cs"/>
                          <a:hlinkClick r:id="rId4"/>
                        </a:rPr>
                        <a:t>BBC Two - Primary Focus Geography - Green Power, How does a water wheel work?</a:t>
                      </a:r>
                      <a:endParaRPr lang="en-GB" sz="1400" kern="1200" dirty="0">
                        <a:solidFill>
                          <a:schemeClr val="dk1"/>
                        </a:solidFill>
                        <a:effectLst/>
                        <a:latin typeface="+mn-lt"/>
                        <a:ea typeface="+mn-ea"/>
                        <a:cs typeface="+mn-cs"/>
                      </a:endParaRPr>
                    </a:p>
                  </a:txBody>
                  <a:tcPr/>
                </a:tc>
                <a:extLst>
                  <a:ext uri="{0D108BD9-81ED-4DB2-BD59-A6C34878D82A}">
                    <a16:rowId xmlns:a16="http://schemas.microsoft.com/office/drawing/2014/main" val="2169056112"/>
                  </a:ext>
                </a:extLst>
              </a:tr>
              <a:tr h="581525">
                <a:tc>
                  <a:txBody>
                    <a:bodyPr/>
                    <a:lstStyle/>
                    <a:p>
                      <a:r>
                        <a:rPr lang="en-GB" sz="1400" kern="1200" dirty="0">
                          <a:solidFill>
                            <a:schemeClr val="dk1"/>
                          </a:solidFill>
                          <a:effectLst/>
                          <a:latin typeface="+mn-lt"/>
                          <a:ea typeface="+mn-ea"/>
                          <a:cs typeface="+mn-cs"/>
                        </a:rPr>
                        <a:t>Activity 1: Make a water wheel (see activity notes)</a:t>
                      </a:r>
                    </a:p>
                    <a:p>
                      <a:r>
                        <a:rPr lang="en-GB" sz="1400" kern="1200" dirty="0">
                          <a:solidFill>
                            <a:schemeClr val="dk1"/>
                          </a:solidFill>
                          <a:effectLst/>
                          <a:latin typeface="+mn-lt"/>
                          <a:ea typeface="+mn-ea"/>
                          <a:cs typeface="+mn-cs"/>
                        </a:rPr>
                        <a:t>Young learners can colour, draw or paint the materials before you create the water wheel.</a:t>
                      </a:r>
                    </a:p>
                    <a:p>
                      <a:r>
                        <a:rPr lang="en-GB" sz="1400" kern="1200" dirty="0">
                          <a:solidFill>
                            <a:schemeClr val="dk1"/>
                          </a:solidFill>
                          <a:effectLst/>
                          <a:latin typeface="+mn-lt"/>
                          <a:ea typeface="+mn-ea"/>
                          <a:cs typeface="+mn-cs"/>
                        </a:rPr>
                        <a:t>Talk about what happens: What made it move? What happens if we pour more water? </a:t>
                      </a:r>
                    </a:p>
                    <a:p>
                      <a:endParaRPr lang="en-GB" dirty="0"/>
                    </a:p>
                  </a:txBody>
                  <a:tcPr/>
                </a:tc>
                <a:tc>
                  <a:txBody>
                    <a:bodyPr/>
                    <a:lstStyle/>
                    <a:p>
                      <a:r>
                        <a:rPr lang="en-GB" sz="1400" u="sng" kern="1200" dirty="0">
                          <a:solidFill>
                            <a:schemeClr val="dk1"/>
                          </a:solidFill>
                          <a:effectLst/>
                          <a:latin typeface="+mn-lt"/>
                          <a:ea typeface="+mn-ea"/>
                          <a:cs typeface="+mn-cs"/>
                          <a:hlinkClick r:id="rId5"/>
                        </a:rPr>
                        <a:t>(7) 5 Cool Facts About Hydro Power for Kids | What is Hydro Power? | How does Hydro Power Work? | Hydro - YouTube</a:t>
                      </a:r>
                      <a:endParaRPr lang="en-GB" sz="1400" dirty="0"/>
                    </a:p>
                  </a:txBody>
                  <a:tcPr/>
                </a:tc>
                <a:extLst>
                  <a:ext uri="{0D108BD9-81ED-4DB2-BD59-A6C34878D82A}">
                    <a16:rowId xmlns:a16="http://schemas.microsoft.com/office/drawing/2014/main" val="2204756618"/>
                  </a:ext>
                </a:extLst>
              </a:tr>
            </a:tbl>
          </a:graphicData>
        </a:graphic>
      </p:graphicFrame>
    </p:spTree>
    <p:extLst>
      <p:ext uri="{BB962C8B-B14F-4D97-AF65-F5344CB8AC3E}">
        <p14:creationId xmlns:p14="http://schemas.microsoft.com/office/powerpoint/2010/main" val="3776607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831C3-9942-3121-1ABA-81C1A9DE503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9FFCD60-65C7-0AA3-AEAE-9180B0E7335A}"/>
              </a:ext>
            </a:extLst>
          </p:cNvPr>
          <p:cNvSpPr>
            <a:spLocks noGrp="1"/>
          </p:cNvSpPr>
          <p:nvPr>
            <p:ph type="title"/>
          </p:nvPr>
        </p:nvSpPr>
        <p:spPr/>
        <p:txBody>
          <a:bodyPr/>
          <a:lstStyle/>
          <a:p>
            <a:r>
              <a:rPr lang="en-GB" dirty="0">
                <a:solidFill>
                  <a:schemeClr val="tx1"/>
                </a:solidFill>
              </a:rPr>
              <a:t>Renewable Energy: Water Wheel</a:t>
            </a:r>
          </a:p>
        </p:txBody>
      </p:sp>
      <p:sp>
        <p:nvSpPr>
          <p:cNvPr id="10" name="TextBox 9">
            <a:extLst>
              <a:ext uri="{FF2B5EF4-FFF2-40B4-BE49-F238E27FC236}">
                <a16:creationId xmlns:a16="http://schemas.microsoft.com/office/drawing/2014/main" id="{D01996CC-995C-3B7D-7BEE-F49DC025A98E}"/>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C693F7F1-369D-AC72-E335-938EC322C7C8}"/>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pic>
        <p:nvPicPr>
          <p:cNvPr id="14" name="Graphic 13" descr="Renewable Energy with solid fill">
            <a:extLst>
              <a:ext uri="{FF2B5EF4-FFF2-40B4-BE49-F238E27FC236}">
                <a16:creationId xmlns:a16="http://schemas.microsoft.com/office/drawing/2014/main" id="{C1656235-D4DA-ADE6-DD3A-D7AD2A717C6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graphicFrame>
        <p:nvGraphicFramePr>
          <p:cNvPr id="3" name="Table 2">
            <a:extLst>
              <a:ext uri="{FF2B5EF4-FFF2-40B4-BE49-F238E27FC236}">
                <a16:creationId xmlns:a16="http://schemas.microsoft.com/office/drawing/2014/main" id="{B51CA83F-9B38-9108-4963-1AF0EC39883E}"/>
              </a:ext>
            </a:extLst>
          </p:cNvPr>
          <p:cNvGraphicFramePr>
            <a:graphicFrameLocks noGrp="1"/>
          </p:cNvGraphicFramePr>
          <p:nvPr>
            <p:extLst>
              <p:ext uri="{D42A27DB-BD31-4B8C-83A1-F6EECF244321}">
                <p14:modId xmlns:p14="http://schemas.microsoft.com/office/powerpoint/2010/main" val="4045301601"/>
              </p:ext>
            </p:extLst>
          </p:nvPr>
        </p:nvGraphicFramePr>
        <p:xfrm>
          <a:off x="838200" y="1469049"/>
          <a:ext cx="10515600" cy="4178165"/>
        </p:xfrm>
        <a:graphic>
          <a:graphicData uri="http://schemas.openxmlformats.org/drawingml/2006/table">
            <a:tbl>
              <a:tblPr firstRow="1" bandRow="1">
                <a:tableStyleId>{21E4AEA4-8DFA-4A89-87EB-49C32662AFE0}</a:tableStyleId>
              </a:tblPr>
              <a:tblGrid>
                <a:gridCol w="7522030">
                  <a:extLst>
                    <a:ext uri="{9D8B030D-6E8A-4147-A177-3AD203B41FA5}">
                      <a16:colId xmlns:a16="http://schemas.microsoft.com/office/drawing/2014/main" val="403478616"/>
                    </a:ext>
                  </a:extLst>
                </a:gridCol>
                <a:gridCol w="2993570">
                  <a:extLst>
                    <a:ext uri="{9D8B030D-6E8A-4147-A177-3AD203B41FA5}">
                      <a16:colId xmlns:a16="http://schemas.microsoft.com/office/drawing/2014/main" val="86507278"/>
                    </a:ext>
                  </a:extLst>
                </a:gridCol>
              </a:tblGrid>
              <a:tr h="581525">
                <a:tc>
                  <a:txBody>
                    <a:bodyPr/>
                    <a:lstStyle/>
                    <a:p>
                      <a:endParaRPr lang="en-GB"/>
                    </a:p>
                  </a:txBody>
                  <a:tcPr/>
                </a:tc>
                <a:tc>
                  <a:txBody>
                    <a:bodyPr/>
                    <a:lstStyle/>
                    <a:p>
                      <a:endParaRPr lang="en-GB"/>
                    </a:p>
                  </a:txBody>
                  <a:tcPr/>
                </a:tc>
                <a:extLst>
                  <a:ext uri="{0D108BD9-81ED-4DB2-BD59-A6C34878D82A}">
                    <a16:rowId xmlns:a16="http://schemas.microsoft.com/office/drawing/2014/main" val="4137531856"/>
                  </a:ext>
                </a:extLst>
              </a:tr>
              <a:tr h="1290861">
                <a:tc>
                  <a:txBody>
                    <a:bodyPr/>
                    <a:lstStyle/>
                    <a:p>
                      <a:r>
                        <a:rPr lang="en-GB" sz="1400" kern="1200" dirty="0">
                          <a:solidFill>
                            <a:schemeClr val="dk1"/>
                          </a:solidFill>
                          <a:effectLst/>
                          <a:latin typeface="+mn-lt"/>
                          <a:ea typeface="+mn-ea"/>
                          <a:cs typeface="+mn-cs"/>
                        </a:rPr>
                        <a:t>Explain how just like in the olden days, water still helps make factories work now – only now it’s from turbines or windmills underwater.</a:t>
                      </a:r>
                    </a:p>
                    <a:p>
                      <a:endParaRPr lang="en-GB" sz="1400" kern="1200" dirty="0">
                        <a:solidFill>
                          <a:schemeClr val="dk1"/>
                        </a:solidFill>
                        <a:effectLst/>
                        <a:latin typeface="+mn-lt"/>
                        <a:ea typeface="+mn-ea"/>
                        <a:cs typeface="+mn-cs"/>
                      </a:endParaRPr>
                    </a:p>
                    <a:p>
                      <a:r>
                        <a:rPr lang="en-GB" sz="1400" kern="1200" dirty="0">
                          <a:solidFill>
                            <a:schemeClr val="dk1"/>
                          </a:solidFill>
                          <a:effectLst/>
                          <a:latin typeface="+mn-lt"/>
                          <a:ea typeface="+mn-ea"/>
                          <a:cs typeface="+mn-cs"/>
                        </a:rPr>
                        <a:t>Ask pupils to ‘windmill’ their arms – do they feel the air moving past their hands? Big underwater windmills do this with the water pushing them to make electricity. This is how we power factories today.</a:t>
                      </a:r>
                    </a:p>
                    <a:p>
                      <a:endParaRPr lang="en-GB" sz="1400" kern="1200" dirty="0">
                        <a:solidFill>
                          <a:schemeClr val="dk1"/>
                        </a:solidFill>
                        <a:effectLst/>
                        <a:latin typeface="+mn-lt"/>
                        <a:ea typeface="+mn-ea"/>
                        <a:cs typeface="+mn-cs"/>
                      </a:endParaRPr>
                    </a:p>
                    <a:p>
                      <a:r>
                        <a:rPr lang="en-GB" sz="1400" kern="1200" dirty="0">
                          <a:solidFill>
                            <a:schemeClr val="dk1"/>
                          </a:solidFill>
                          <a:effectLst/>
                          <a:latin typeface="+mn-lt"/>
                          <a:ea typeface="+mn-ea"/>
                          <a:cs typeface="+mn-cs"/>
                        </a:rPr>
                        <a:t>Have pupils put their hands in water trays and ask them to push the water. How does it feel? Can they feel it pushing against their hands?</a:t>
                      </a:r>
                    </a:p>
                  </a:txBody>
                  <a:tcPr/>
                </a:tc>
                <a:tc>
                  <a:txBody>
                    <a:bodyPr/>
                    <a:lstStyle/>
                    <a:p>
                      <a:endParaRPr lang="en-GB" sz="1400" dirty="0"/>
                    </a:p>
                  </a:txBody>
                  <a:tcPr/>
                </a:tc>
                <a:extLst>
                  <a:ext uri="{0D108BD9-81ED-4DB2-BD59-A6C34878D82A}">
                    <a16:rowId xmlns:a16="http://schemas.microsoft.com/office/drawing/2014/main" val="2169056112"/>
                  </a:ext>
                </a:extLst>
              </a:tr>
              <a:tr h="581525">
                <a:tc>
                  <a:txBody>
                    <a:bodyPr/>
                    <a:lstStyle/>
                    <a:p>
                      <a:r>
                        <a:rPr lang="en-GB" sz="1400" kern="1200" dirty="0">
                          <a:solidFill>
                            <a:schemeClr val="dk1"/>
                          </a:solidFill>
                          <a:effectLst/>
                          <a:latin typeface="+mn-lt"/>
                          <a:ea typeface="+mn-ea"/>
                          <a:cs typeface="+mn-cs"/>
                        </a:rPr>
                        <a:t>Reflection and discussion</a:t>
                      </a:r>
                    </a:p>
                    <a:p>
                      <a:r>
                        <a:rPr lang="en-GB" sz="1400" kern="1200" dirty="0">
                          <a:solidFill>
                            <a:schemeClr val="dk1"/>
                          </a:solidFill>
                          <a:effectLst/>
                          <a:latin typeface="+mn-lt"/>
                          <a:ea typeface="+mn-ea"/>
                          <a:cs typeface="+mn-cs"/>
                        </a:rPr>
                        <a:t>What did we see today? What made the wheel turn?</a:t>
                      </a:r>
                    </a:p>
                    <a:p>
                      <a:r>
                        <a:rPr lang="en-GB" sz="1400" kern="1200" dirty="0">
                          <a:solidFill>
                            <a:schemeClr val="dk1"/>
                          </a:solidFill>
                          <a:effectLst/>
                          <a:latin typeface="+mn-lt"/>
                          <a:ea typeface="+mn-ea"/>
                          <a:cs typeface="+mn-cs"/>
                        </a:rPr>
                        <a:t>Do we still use water for power? (Yes! Hydroelectric power stations use water to make electricity!)</a:t>
                      </a:r>
                    </a:p>
                    <a:p>
                      <a:r>
                        <a:rPr lang="en-GB" sz="1400" kern="1200" dirty="0">
                          <a:solidFill>
                            <a:schemeClr val="dk1"/>
                          </a:solidFill>
                          <a:effectLst/>
                          <a:latin typeface="+mn-lt"/>
                          <a:ea typeface="+mn-ea"/>
                          <a:cs typeface="+mn-cs"/>
                        </a:rPr>
                        <a:t>Where else do we see moving water? (Rivers, taps, rain, fountains)</a:t>
                      </a:r>
                    </a:p>
                    <a:p>
                      <a:r>
                        <a:rPr lang="en-GB" sz="1400" b="1" kern="1200" dirty="0">
                          <a:solidFill>
                            <a:schemeClr val="dk1"/>
                          </a:solidFill>
                          <a:effectLst/>
                          <a:latin typeface="+mn-lt"/>
                          <a:ea typeface="+mn-ea"/>
                          <a:cs typeface="+mn-cs"/>
                        </a:rPr>
                        <a:t>Take-Home Activity: </a:t>
                      </a:r>
                      <a:r>
                        <a:rPr lang="en-GB" sz="1400" kern="1200" dirty="0">
                          <a:solidFill>
                            <a:schemeClr val="dk1"/>
                          </a:solidFill>
                          <a:effectLst/>
                          <a:latin typeface="+mn-lt"/>
                          <a:ea typeface="+mn-ea"/>
                          <a:cs typeface="+mn-cs"/>
                        </a:rPr>
                        <a:t>Draw a picture of a waterwheel. Encourage children to use blue for water and brown for the wheel. Ask them to tell someone at home how the wheel moves.</a:t>
                      </a:r>
                    </a:p>
                  </a:txBody>
                  <a:tcPr/>
                </a:tc>
                <a:tc>
                  <a:txBody>
                    <a:bodyPr/>
                    <a:lstStyle/>
                    <a:p>
                      <a:endParaRPr lang="en-GB" sz="1400" dirty="0"/>
                    </a:p>
                  </a:txBody>
                  <a:tcPr/>
                </a:tc>
                <a:extLst>
                  <a:ext uri="{0D108BD9-81ED-4DB2-BD59-A6C34878D82A}">
                    <a16:rowId xmlns:a16="http://schemas.microsoft.com/office/drawing/2014/main" val="2204756618"/>
                  </a:ext>
                </a:extLst>
              </a:tr>
            </a:tbl>
          </a:graphicData>
        </a:graphic>
      </p:graphicFrame>
    </p:spTree>
    <p:extLst>
      <p:ext uri="{BB962C8B-B14F-4D97-AF65-F5344CB8AC3E}">
        <p14:creationId xmlns:p14="http://schemas.microsoft.com/office/powerpoint/2010/main" val="9333413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9599D-E637-5BA2-88CC-73AB8D2B576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A2B98BD-01BF-2268-298E-84288284428F}"/>
              </a:ext>
            </a:extLst>
          </p:cNvPr>
          <p:cNvSpPr>
            <a:spLocks noGrp="1"/>
          </p:cNvSpPr>
          <p:nvPr>
            <p:ph type="title"/>
          </p:nvPr>
        </p:nvSpPr>
        <p:spPr/>
        <p:txBody>
          <a:bodyPr/>
          <a:lstStyle/>
          <a:p>
            <a:r>
              <a:rPr lang="en-GB" dirty="0">
                <a:solidFill>
                  <a:schemeClr val="tx1"/>
                </a:solidFill>
              </a:rPr>
              <a:t>Renewable Energy: Water Wheel</a:t>
            </a:r>
          </a:p>
        </p:txBody>
      </p:sp>
      <p:sp>
        <p:nvSpPr>
          <p:cNvPr id="10" name="TextBox 9">
            <a:extLst>
              <a:ext uri="{FF2B5EF4-FFF2-40B4-BE49-F238E27FC236}">
                <a16:creationId xmlns:a16="http://schemas.microsoft.com/office/drawing/2014/main" id="{BB9560CB-A3CD-49C3-1E7D-1F7EC53F1D11}"/>
              </a:ext>
            </a:extLst>
          </p:cNvPr>
          <p:cNvSpPr txBox="1">
            <a:spLocks noGrp="1" noRot="1" noMove="1" noResize="1" noEditPoints="1" noAdjustHandles="1" noChangeArrowheads="1" noChangeShapeType="1"/>
          </p:cNvSpPr>
          <p:nvPr/>
        </p:nvSpPr>
        <p:spPr>
          <a:xfrm>
            <a:off x="1077685" y="3298371"/>
            <a:ext cx="4833257" cy="2162387"/>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Learning Intentions</a:t>
            </a: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construct and launch a water bottle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investigate how air pressure and water create thrust.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record observations, compare results, and refine my design.</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will explore how engineers use moving water to generate electricity in hydroelectric power systems.</a:t>
            </a:r>
          </a:p>
        </p:txBody>
      </p:sp>
      <p:sp>
        <p:nvSpPr>
          <p:cNvPr id="11" name="TextBox 10">
            <a:extLst>
              <a:ext uri="{FF2B5EF4-FFF2-40B4-BE49-F238E27FC236}">
                <a16:creationId xmlns:a16="http://schemas.microsoft.com/office/drawing/2014/main" id="{DE49D844-C150-DD43-0328-6E22221B7B2B}"/>
              </a:ext>
            </a:extLst>
          </p:cNvPr>
          <p:cNvSpPr txBox="1">
            <a:spLocks noGrp="1" noRot="1" noMove="1" noResize="1" noEditPoints="1" noAdjustHandles="1" noChangeArrowheads="1" noChangeShapeType="1"/>
          </p:cNvSpPr>
          <p:nvPr/>
        </p:nvSpPr>
        <p:spPr>
          <a:xfrm>
            <a:off x="6291943" y="3238982"/>
            <a:ext cx="4833257" cy="2409378"/>
          </a:xfrm>
          <a:prstGeom prst="rect">
            <a:avLst/>
          </a:prstGeom>
          <a:noFill/>
        </p:spPr>
        <p:txBody>
          <a:bodyPr wrap="square" rtlCol="0">
            <a:spAutoFit/>
          </a:bodyPr>
          <a:lstStyle/>
          <a:p>
            <a:pPr>
              <a:lnSpc>
                <a:spcPct val="107000"/>
              </a:lnSpc>
              <a:spcAft>
                <a:spcPts val="800"/>
              </a:spcAft>
              <a:buNone/>
            </a:pPr>
            <a:r>
              <a:rPr lang="en-GB" sz="15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Success Criteria</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describe how air pressure and water act as forces to launch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identify factors that affect the height and distance of my rocket.</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compare my results with my classmates and suggest improvements.</a:t>
            </a:r>
            <a:r>
              <a:rPr lang="en-GB" sz="15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a:t>
            </a:r>
            <a:endPar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I can connect my learning to real-world renewable energy systems, specifically hydroelectric power</a:t>
            </a:r>
          </a:p>
        </p:txBody>
      </p:sp>
      <p:sp>
        <p:nvSpPr>
          <p:cNvPr id="8" name="TextBox 7">
            <a:extLst>
              <a:ext uri="{FF2B5EF4-FFF2-40B4-BE49-F238E27FC236}">
                <a16:creationId xmlns:a16="http://schemas.microsoft.com/office/drawing/2014/main" id="{8B0B3840-E3CB-3D72-F91E-716106B3B7CF}"/>
              </a:ext>
            </a:extLst>
          </p:cNvPr>
          <p:cNvSpPr txBox="1"/>
          <p:nvPr/>
        </p:nvSpPr>
        <p:spPr>
          <a:xfrm>
            <a:off x="838201" y="1690688"/>
            <a:ext cx="9197050" cy="4051687"/>
          </a:xfrm>
          <a:prstGeom prst="rect">
            <a:avLst/>
          </a:prstGeom>
          <a:noFill/>
        </p:spPr>
        <p:txBody>
          <a:bodyPr wrap="square">
            <a:spAutoFit/>
          </a:bodyPr>
          <a:lstStyle/>
          <a:p>
            <a:pPr marL="342900" lvl="0" indent="-342900">
              <a:lnSpc>
                <a:spcPct val="107000"/>
              </a:lnSpc>
              <a:buFont typeface="+mj-lt"/>
              <a:buAutoNum type="arabicPeriod"/>
            </a:pPr>
            <a:r>
              <a:rPr lang="en-GB" sz="1500" b="1" dirty="0"/>
              <a:t>Use scissors to cut 10 plastic spoons in half at an angle.</a:t>
            </a:r>
            <a:r>
              <a:rPr lang="en-GB" sz="1500" dirty="0"/>
              <a:t> The spoons will serve as the paddles that actually turn the wheel when water passes over them.</a:t>
            </a:r>
          </a:p>
          <a:p>
            <a:pPr marL="342900" lvl="0" indent="-342900">
              <a:lnSpc>
                <a:spcPct val="107000"/>
              </a:lnSpc>
              <a:buFont typeface="+mj-lt"/>
              <a:buAutoNum type="arabicPeriod"/>
            </a:pPr>
            <a:r>
              <a:rPr lang="en-GB" sz="1500" b="1" dirty="0"/>
              <a:t>Cut a circle with a diameter equal to the length of a spoon.</a:t>
            </a:r>
            <a:r>
              <a:rPr lang="en-GB" sz="1500" dirty="0"/>
              <a:t> Lay one of the spoons you cut down on the </a:t>
            </a:r>
            <a:r>
              <a:rPr lang="en-GB" sz="1500" dirty="0" err="1"/>
              <a:t>styrofoam</a:t>
            </a:r>
            <a:r>
              <a:rPr lang="en-GB" sz="1500" dirty="0"/>
              <a:t> and draw a circle around it so the diameter of the circle is about as wide as your spoons.</a:t>
            </a:r>
          </a:p>
          <a:p>
            <a:pPr marL="342900" lvl="0" indent="-342900">
              <a:lnSpc>
                <a:spcPct val="107000"/>
              </a:lnSpc>
              <a:buFont typeface="+mj-lt"/>
              <a:buAutoNum type="arabicPeriod"/>
            </a:pPr>
            <a:r>
              <a:rPr lang="en-GB" sz="1500" b="1" dirty="0"/>
              <a:t>Insert the spoons into the outside edge of the </a:t>
            </a:r>
            <a:r>
              <a:rPr lang="en-GB" sz="1500" b="1" dirty="0" err="1"/>
              <a:t>styrofoam</a:t>
            </a:r>
            <a:r>
              <a:rPr lang="en-GB" sz="1500" b="1" dirty="0"/>
              <a:t>.</a:t>
            </a:r>
            <a:r>
              <a:rPr lang="en-GB" sz="1500" dirty="0"/>
              <a:t> Push the cut edge of the spoons you cut into the </a:t>
            </a:r>
            <a:r>
              <a:rPr lang="en-GB" sz="1500" dirty="0" err="1"/>
              <a:t>styrofoam</a:t>
            </a:r>
            <a:r>
              <a:rPr lang="en-GB" sz="1500" dirty="0"/>
              <a:t> until about 1 inch (2.5 cm) of the handle and the bowl of the spoon are exposed.</a:t>
            </a:r>
          </a:p>
          <a:p>
            <a:pPr marL="342900" lvl="0" indent="-342900">
              <a:lnSpc>
                <a:spcPct val="107000"/>
              </a:lnSpc>
              <a:buFont typeface="+mj-lt"/>
              <a:buAutoNum type="arabicPeriod"/>
            </a:pPr>
            <a:r>
              <a:rPr lang="en-GB" sz="1500" b="1" dirty="0"/>
              <a:t>Use a pencil to mark the </a:t>
            </a:r>
            <a:r>
              <a:rPr lang="en-GB" sz="1500" b="1" dirty="0" err="1"/>
              <a:t>center</a:t>
            </a:r>
            <a:r>
              <a:rPr lang="en-GB" sz="1500" b="1" dirty="0"/>
              <a:t> of 2 paper plates and your foam circle.</a:t>
            </a:r>
            <a:r>
              <a:rPr lang="en-GB" sz="1500" dirty="0"/>
              <a:t> It’s important that your skewer goes through the </a:t>
            </a:r>
            <a:r>
              <a:rPr lang="en-GB" sz="1500" dirty="0" err="1"/>
              <a:t>center</a:t>
            </a:r>
            <a:r>
              <a:rPr lang="en-GB" sz="1500" dirty="0"/>
              <a:t> of your wheel to ensure that it turns properly.</a:t>
            </a:r>
          </a:p>
          <a:p>
            <a:pPr marL="342900" lvl="0" indent="-342900">
              <a:lnSpc>
                <a:spcPct val="107000"/>
              </a:lnSpc>
              <a:buFont typeface="+mj-lt"/>
              <a:buAutoNum type="arabicPeriod"/>
            </a:pPr>
            <a:r>
              <a:rPr lang="en-GB" sz="1500" b="1" dirty="0"/>
              <a:t>Make a hole in the </a:t>
            </a:r>
            <a:r>
              <a:rPr lang="en-GB" sz="1500" b="1" dirty="0" err="1"/>
              <a:t>center</a:t>
            </a:r>
            <a:r>
              <a:rPr lang="en-GB" sz="1500" b="1" dirty="0"/>
              <a:t> with a wooden skewer.</a:t>
            </a:r>
            <a:r>
              <a:rPr lang="en-GB" sz="1500" dirty="0"/>
              <a:t> Once you’ve found your </a:t>
            </a:r>
            <a:r>
              <a:rPr lang="en-GB" sz="1500" dirty="0" err="1"/>
              <a:t>center</a:t>
            </a:r>
            <a:r>
              <a:rPr lang="en-GB" sz="1500" dirty="0"/>
              <a:t> points, use a skewer to make a hole by pushing it through the </a:t>
            </a:r>
            <a:r>
              <a:rPr lang="en-GB" sz="1500" dirty="0" err="1"/>
              <a:t>center</a:t>
            </a:r>
            <a:r>
              <a:rPr lang="en-GB" sz="1500" dirty="0"/>
              <a:t> of the plates and the foam</a:t>
            </a:r>
          </a:p>
          <a:p>
            <a:pPr marL="342900" lvl="0" indent="-342900">
              <a:lnSpc>
                <a:spcPct val="107000"/>
              </a:lnSpc>
              <a:buFont typeface="+mj-lt"/>
              <a:buAutoNum type="arabicPeriod"/>
            </a:pPr>
            <a:r>
              <a:rPr lang="en-GB" sz="1500" b="1" dirty="0"/>
              <a:t>Glue the plates to the sides of the foam disk.</a:t>
            </a:r>
            <a:r>
              <a:rPr lang="en-GB" sz="1500" dirty="0"/>
              <a:t> The 2 paper plates will serve to stabilize the foam disk and the spoons. </a:t>
            </a:r>
          </a:p>
          <a:p>
            <a:pPr marL="342900" lvl="0" indent="-342900">
              <a:lnSpc>
                <a:spcPct val="107000"/>
              </a:lnSpc>
              <a:buFont typeface="+mj-lt"/>
              <a:buAutoNum type="arabicPeriod"/>
            </a:pPr>
            <a:r>
              <a:rPr lang="en-GB" sz="1500" b="1" i="0" dirty="0">
                <a:effectLst/>
              </a:rPr>
              <a:t>Push the skewer through the </a:t>
            </a:r>
            <a:r>
              <a:rPr lang="en-GB" sz="1500" b="1" i="0" dirty="0" err="1">
                <a:effectLst/>
              </a:rPr>
              <a:t>center</a:t>
            </a:r>
            <a:r>
              <a:rPr lang="en-GB" sz="1500" b="1" i="0" dirty="0">
                <a:effectLst/>
              </a:rPr>
              <a:t> of the wheel.</a:t>
            </a:r>
          </a:p>
          <a:p>
            <a:pPr marL="342900" lvl="0" indent="-342900">
              <a:lnSpc>
                <a:spcPct val="107000"/>
              </a:lnSpc>
              <a:buFont typeface="+mj-lt"/>
              <a:buAutoNum type="arabicPeriod"/>
            </a:pPr>
            <a:r>
              <a:rPr lang="en-GB" sz="1500" b="1" dirty="0"/>
              <a:t>Set your wheel on a bucket and fill a glass with water.</a:t>
            </a:r>
            <a:r>
              <a:rPr lang="en-GB" sz="1500" dirty="0"/>
              <a:t> </a:t>
            </a:r>
          </a:p>
          <a:p>
            <a:pPr marL="342900" lvl="0" indent="-342900">
              <a:lnSpc>
                <a:spcPct val="107000"/>
              </a:lnSpc>
              <a:buFont typeface="+mj-lt"/>
              <a:buAutoNum type="arabicPeriod"/>
            </a:pPr>
            <a:r>
              <a:rPr lang="en-GB" sz="1500" b="1" dirty="0"/>
              <a:t>Slowly pour the water onto the spoons to turn the wheel</a:t>
            </a:r>
            <a:endParaRPr lang="en-GB" sz="1500" dirty="0"/>
          </a:p>
          <a:p>
            <a:pPr marL="342900" lvl="0" indent="-342900">
              <a:lnSpc>
                <a:spcPct val="107000"/>
              </a:lnSpc>
              <a:buFont typeface="+mj-lt"/>
              <a:buAutoNum type="arabicPeriod"/>
            </a:pPr>
            <a:endParaRPr lang="en-GB" sz="16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3" name="Graphic 2" descr="Water with solid fill">
            <a:extLst>
              <a:ext uri="{FF2B5EF4-FFF2-40B4-BE49-F238E27FC236}">
                <a16:creationId xmlns:a16="http://schemas.microsoft.com/office/drawing/2014/main" id="{8F0135DB-FCF5-F268-B632-5514EB28B99A}"/>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10134600" y="570706"/>
            <a:ext cx="914400" cy="914400"/>
          </a:xfrm>
          <a:prstGeom prst="rect">
            <a:avLst/>
          </a:prstGeom>
        </p:spPr>
      </p:pic>
      <p:pic>
        <p:nvPicPr>
          <p:cNvPr id="4" name="Picture 3">
            <a:extLst>
              <a:ext uri="{FF2B5EF4-FFF2-40B4-BE49-F238E27FC236}">
                <a16:creationId xmlns:a16="http://schemas.microsoft.com/office/drawing/2014/main" id="{BC6528F2-2CFE-2458-1D5F-246C5FB63D03}"/>
              </a:ext>
            </a:extLst>
          </p:cNvPr>
          <p:cNvPicPr>
            <a:picLocks noChangeAspect="1"/>
          </p:cNvPicPr>
          <p:nvPr/>
        </p:nvPicPr>
        <p:blipFill>
          <a:blip r:embed="rId4"/>
          <a:stretch>
            <a:fillRect/>
          </a:stretch>
        </p:blipFill>
        <p:spPr>
          <a:xfrm>
            <a:off x="8406260" y="4522826"/>
            <a:ext cx="2958424" cy="2049294"/>
          </a:xfrm>
          <a:prstGeom prst="rect">
            <a:avLst/>
          </a:prstGeom>
        </p:spPr>
      </p:pic>
    </p:spTree>
    <p:extLst>
      <p:ext uri="{BB962C8B-B14F-4D97-AF65-F5344CB8AC3E}">
        <p14:creationId xmlns:p14="http://schemas.microsoft.com/office/powerpoint/2010/main" val="22691084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A713F-4DA5-277A-EAEC-043CBB0D82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F3AC30-AAEE-6DDE-6B12-5D0A77D4FCC7}"/>
              </a:ext>
            </a:extLst>
          </p:cNvPr>
          <p:cNvSpPr>
            <a:spLocks noGrp="1"/>
          </p:cNvSpPr>
          <p:nvPr>
            <p:ph type="title"/>
          </p:nvPr>
        </p:nvSpPr>
        <p:spPr/>
        <p:txBody>
          <a:bodyPr/>
          <a:lstStyle/>
          <a:p>
            <a:r>
              <a:rPr lang="en-GB" dirty="0"/>
              <a:t>Explainers: Terms used</a:t>
            </a:r>
          </a:p>
        </p:txBody>
      </p:sp>
      <p:sp>
        <p:nvSpPr>
          <p:cNvPr id="3" name="Text Placeholder 2">
            <a:extLst>
              <a:ext uri="{FF2B5EF4-FFF2-40B4-BE49-F238E27FC236}">
                <a16:creationId xmlns:a16="http://schemas.microsoft.com/office/drawing/2014/main" id="{DB182C60-9B92-8087-DF19-1B4F446ECE92}"/>
              </a:ext>
            </a:extLst>
          </p:cNvPr>
          <p:cNvSpPr>
            <a:spLocks noGrp="1"/>
          </p:cNvSpPr>
          <p:nvPr>
            <p:ph type="body" idx="1"/>
          </p:nvPr>
        </p:nvSpPr>
        <p:spPr/>
        <p:txBody>
          <a:bodyPr/>
          <a:lstStyle/>
          <a:p>
            <a:r>
              <a:rPr lang="en-GB" dirty="0"/>
              <a:t>Level One</a:t>
            </a:r>
          </a:p>
        </p:txBody>
      </p:sp>
    </p:spTree>
    <p:extLst>
      <p:ext uri="{BB962C8B-B14F-4D97-AF65-F5344CB8AC3E}">
        <p14:creationId xmlns:p14="http://schemas.microsoft.com/office/powerpoint/2010/main" val="26589352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89D2B-052B-CEA7-E65F-B165A4DFB5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221DA8-CD88-0BFB-5DC4-D401E758C650}"/>
              </a:ext>
            </a:extLst>
          </p:cNvPr>
          <p:cNvSpPr>
            <a:spLocks noGrp="1"/>
          </p:cNvSpPr>
          <p:nvPr>
            <p:ph type="title"/>
          </p:nvPr>
        </p:nvSpPr>
        <p:spPr/>
        <p:txBody>
          <a:bodyPr/>
          <a:lstStyle/>
          <a:p>
            <a:r>
              <a:rPr lang="en-GB" dirty="0">
                <a:solidFill>
                  <a:schemeClr val="tx1"/>
                </a:solidFill>
              </a:rPr>
              <a:t>Explainer: Hydropower</a:t>
            </a:r>
          </a:p>
        </p:txBody>
      </p:sp>
      <p:sp>
        <p:nvSpPr>
          <p:cNvPr id="3" name="Content Placeholder 2">
            <a:extLst>
              <a:ext uri="{FF2B5EF4-FFF2-40B4-BE49-F238E27FC236}">
                <a16:creationId xmlns:a16="http://schemas.microsoft.com/office/drawing/2014/main" id="{E3838B23-353C-6C34-4B32-CEBF85779AF6}"/>
              </a:ext>
            </a:extLst>
          </p:cNvPr>
          <p:cNvSpPr>
            <a:spLocks noGrp="1"/>
          </p:cNvSpPr>
          <p:nvPr>
            <p:ph idx="1"/>
          </p:nvPr>
        </p:nvSpPr>
        <p:spPr/>
        <p:txBody>
          <a:bodyPr>
            <a:normAutofit/>
          </a:bodyPr>
          <a:lstStyle/>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Hydroelectric power, or hydropower, is basically using the flow of water to make electricity. </a:t>
            </a: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Here's a simple breakdown</a:t>
            </a: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Water's potential: Up in the hills, where it rains a lot, water is collected and stored in a reservoir, like a big man-made lake. This water has potential energy because it's high up.</a:t>
            </a: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Letting it flow: The water is then released and flows downhill through pipes called penstocks.</a:t>
            </a: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Turning a turbine: As the water rushes down, it spins a turbine, which is like a big water wheel.</a:t>
            </a: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Generating electricity: The spinning turbine turns a generator, which converts the kinetic energy (the energy of movement) into electricity.</a:t>
            </a: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Sending it out: That electricity is then sent out through power lines to homes and businesses.</a:t>
            </a: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So, in short, it's about using gravity to make water spin a turbine, which then makes electricity.</a:t>
            </a:r>
            <a:endParaRPr lang="en-GB" dirty="0"/>
          </a:p>
        </p:txBody>
      </p:sp>
      <p:pic>
        <p:nvPicPr>
          <p:cNvPr id="5" name="Graphic 4" descr="Renewable Energy with solid fill">
            <a:extLst>
              <a:ext uri="{FF2B5EF4-FFF2-40B4-BE49-F238E27FC236}">
                <a16:creationId xmlns:a16="http://schemas.microsoft.com/office/drawing/2014/main" id="{5BEFF6EF-751D-02BA-04D9-E973F930CEF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363357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12280-D926-A335-AB7D-314D616CED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FB7B6D-4E2C-C9A9-6FDD-DBA40376B2E9}"/>
              </a:ext>
            </a:extLst>
          </p:cNvPr>
          <p:cNvSpPr>
            <a:spLocks noGrp="1"/>
          </p:cNvSpPr>
          <p:nvPr>
            <p:ph type="title"/>
          </p:nvPr>
        </p:nvSpPr>
        <p:spPr/>
        <p:txBody>
          <a:bodyPr/>
          <a:lstStyle/>
          <a:p>
            <a:r>
              <a:rPr lang="en-GB" dirty="0">
                <a:solidFill>
                  <a:schemeClr val="tx1"/>
                </a:solidFill>
              </a:rPr>
              <a:t>Explainer: Manufacturing</a:t>
            </a:r>
          </a:p>
        </p:txBody>
      </p:sp>
      <p:sp>
        <p:nvSpPr>
          <p:cNvPr id="3" name="Content Placeholder 2">
            <a:extLst>
              <a:ext uri="{FF2B5EF4-FFF2-40B4-BE49-F238E27FC236}">
                <a16:creationId xmlns:a16="http://schemas.microsoft.com/office/drawing/2014/main" id="{F2D22A55-35C2-86D8-B993-D78418127961}"/>
              </a:ext>
            </a:extLst>
          </p:cNvPr>
          <p:cNvSpPr>
            <a:spLocks noGrp="1"/>
          </p:cNvSpPr>
          <p:nvPr>
            <p:ph idx="1"/>
          </p:nvPr>
        </p:nvSpPr>
        <p:spPr/>
        <p:txBody>
          <a:bodyPr>
            <a:normAutofit/>
          </a:bodyPr>
          <a:lstStyle/>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What is Manufacturing? Manufacturing is how we make things</a:t>
            </a: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Factories use big machines and people working together to make toys, clothes, food, and even cars. Instead of one person making everything, each worker or machine does a small job, like putting a wheel on a car or wrapping a chocolate bar.</a:t>
            </a: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Example: Imagine making 100 sandwiches. If one person does everything alone, it takes a long time. But if one person spreads the butter, another adds the cheese, and someone else puts it in a box, we finish much faster. That’s how factories work</a:t>
            </a:r>
          </a:p>
        </p:txBody>
      </p:sp>
      <p:pic>
        <p:nvPicPr>
          <p:cNvPr id="5" name="Graphic 4" descr="Renewable Energy with solid fill">
            <a:extLst>
              <a:ext uri="{FF2B5EF4-FFF2-40B4-BE49-F238E27FC236}">
                <a16:creationId xmlns:a16="http://schemas.microsoft.com/office/drawing/2014/main" id="{8DADD9F8-54EF-0B58-FF9B-525F86EB8BD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5358075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0946A-0631-4B07-FFE6-93EDBB156B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7F4201-E4BF-4EA1-D19E-EB8C5F75A491}"/>
              </a:ext>
            </a:extLst>
          </p:cNvPr>
          <p:cNvSpPr>
            <a:spLocks noGrp="1"/>
          </p:cNvSpPr>
          <p:nvPr>
            <p:ph type="title"/>
          </p:nvPr>
        </p:nvSpPr>
        <p:spPr/>
        <p:txBody>
          <a:bodyPr/>
          <a:lstStyle/>
          <a:p>
            <a:r>
              <a:rPr lang="en-GB" dirty="0">
                <a:solidFill>
                  <a:schemeClr val="tx1"/>
                </a:solidFill>
              </a:rPr>
              <a:t>Explainer: Manufacturing</a:t>
            </a:r>
          </a:p>
        </p:txBody>
      </p:sp>
      <p:sp>
        <p:nvSpPr>
          <p:cNvPr id="3" name="Content Placeholder 2">
            <a:extLst>
              <a:ext uri="{FF2B5EF4-FFF2-40B4-BE49-F238E27FC236}">
                <a16:creationId xmlns:a16="http://schemas.microsoft.com/office/drawing/2014/main" id="{6E292D50-D5AD-9E69-2DB8-2D3D2958B39F}"/>
              </a:ext>
            </a:extLst>
          </p:cNvPr>
          <p:cNvSpPr>
            <a:spLocks noGrp="1"/>
          </p:cNvSpPr>
          <p:nvPr>
            <p:ph idx="1"/>
          </p:nvPr>
        </p:nvSpPr>
        <p:spPr/>
        <p:txBody>
          <a:bodyPr>
            <a:normAutofit/>
          </a:bodyPr>
          <a:lstStyle/>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What is Manufacturing? Manufacturing is how we make things</a:t>
            </a: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Factories use big machines and people working together to make toys, clothes, food, and even cars. Instead of one person making everything, each worker or machine does a small job, like putting a wheel on a car or wrapping a chocolate bar.</a:t>
            </a: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Example: Imagine making 100 sandwiches. If one person does everything alone, it takes a long time. But if one person spreads the butter, another adds the cheese, and someone else puts it in a box, we finish much faster. That’s how factories work</a:t>
            </a:r>
          </a:p>
        </p:txBody>
      </p:sp>
      <p:pic>
        <p:nvPicPr>
          <p:cNvPr id="5" name="Graphic 4" descr="Renewable Energy with solid fill">
            <a:extLst>
              <a:ext uri="{FF2B5EF4-FFF2-40B4-BE49-F238E27FC236}">
                <a16:creationId xmlns:a16="http://schemas.microsoft.com/office/drawing/2014/main" id="{190468E9-9B4F-E3CC-EDDD-47764444C79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8253366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51932-A80A-13AE-131D-B145FBC924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620818-DE55-E38C-94B2-4F9DA6165B06}"/>
              </a:ext>
            </a:extLst>
          </p:cNvPr>
          <p:cNvSpPr>
            <a:spLocks noGrp="1"/>
          </p:cNvSpPr>
          <p:nvPr>
            <p:ph type="title"/>
          </p:nvPr>
        </p:nvSpPr>
        <p:spPr/>
        <p:txBody>
          <a:bodyPr/>
          <a:lstStyle/>
          <a:p>
            <a:r>
              <a:rPr lang="en-GB" dirty="0">
                <a:solidFill>
                  <a:schemeClr val="tx1"/>
                </a:solidFill>
              </a:rPr>
              <a:t>Explainer: Hydropower in Manufacturing</a:t>
            </a:r>
          </a:p>
        </p:txBody>
      </p:sp>
      <p:sp>
        <p:nvSpPr>
          <p:cNvPr id="3" name="Content Placeholder 2">
            <a:extLst>
              <a:ext uri="{FF2B5EF4-FFF2-40B4-BE49-F238E27FC236}">
                <a16:creationId xmlns:a16="http://schemas.microsoft.com/office/drawing/2014/main" id="{9E7AB288-EB46-444F-8CE6-9058B1BA99D5}"/>
              </a:ext>
            </a:extLst>
          </p:cNvPr>
          <p:cNvSpPr>
            <a:spLocks noGrp="1"/>
          </p:cNvSpPr>
          <p:nvPr>
            <p:ph idx="1"/>
          </p:nvPr>
        </p:nvSpPr>
        <p:spPr/>
        <p:txBody>
          <a:bodyPr>
            <a:normAutofit lnSpcReduction="10000"/>
          </a:bodyPr>
          <a:lstStyle/>
          <a:p>
            <a:pPr marL="0" indent="0">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Waterwheels in Manufacturing (Then)</a:t>
            </a: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In the past, factories were built next to rivers. Moving water turned a big wheel, which spun gears inside the factory. These gears powered machines for making cloth, grinding grain, or cutting wood.</a:t>
            </a: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One of Scotland’s most famous water-powered mills was New Lanark, which made textiles using only water energy.</a:t>
            </a:r>
          </a:p>
          <a:p>
            <a:pPr marL="0" indent="0">
              <a:buNone/>
            </a:pPr>
            <a:r>
              <a:rPr lang="en-GB" sz="1800" b="1" kern="100" dirty="0">
                <a:effectLst/>
                <a:latin typeface="Aptos" panose="020B0004020202020204" pitchFamily="34" charset="0"/>
                <a:ea typeface="Aptos" panose="020B0004020202020204" pitchFamily="34" charset="0"/>
                <a:cs typeface="Times New Roman" panose="02020603050405020304" pitchFamily="18" charset="0"/>
              </a:rPr>
              <a:t>Hydroelectric Power in Manufacturing (Now)</a:t>
            </a: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Today, water still powers factories and manufacturers, but instead of a waterwheel, we use hydroelectric power stations. These stations work like giant waterwheels, but instead of turning gears, they turn turbines that create electricity.</a:t>
            </a: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Some manufacturing companies in Scotland use renewable hydro power to reduce pollution. Examples include:</a:t>
            </a: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Smurfit Kappa (paper production using hydropower)</a:t>
            </a: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r>
              <a:rPr lang="en-GB" sz="1800" kern="100" dirty="0" err="1">
                <a:effectLst/>
                <a:latin typeface="Aptos" panose="020B0004020202020204" pitchFamily="34" charset="0"/>
                <a:ea typeface="Aptos" panose="020B0004020202020204" pitchFamily="34" charset="0"/>
                <a:cs typeface="Times New Roman" panose="02020603050405020304" pitchFamily="18" charset="0"/>
              </a:rPr>
              <a:t>Alvance</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British Aluminium (uses hydropower in Lochaber)</a:t>
            </a:r>
          </a:p>
          <a:p>
            <a:pPr marL="0" indent="0">
              <a:buNone/>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So even though waterwheels are no longer used in factories, water is still powering manufacturing today</a:t>
            </a:r>
          </a:p>
        </p:txBody>
      </p:sp>
      <p:pic>
        <p:nvPicPr>
          <p:cNvPr id="5" name="Graphic 4" descr="Renewable Energy with solid fill">
            <a:extLst>
              <a:ext uri="{FF2B5EF4-FFF2-40B4-BE49-F238E27FC236}">
                <a16:creationId xmlns:a16="http://schemas.microsoft.com/office/drawing/2014/main" id="{B3B943E3-F1C6-9021-D61C-9210C639595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134600" y="570706"/>
            <a:ext cx="914400" cy="914400"/>
          </a:xfrm>
          <a:prstGeom prst="rect">
            <a:avLst/>
          </a:prstGeom>
        </p:spPr>
      </p:pic>
    </p:spTree>
    <p:extLst>
      <p:ext uri="{BB962C8B-B14F-4D97-AF65-F5344CB8AC3E}">
        <p14:creationId xmlns:p14="http://schemas.microsoft.com/office/powerpoint/2010/main" val="1954024984"/>
      </p:ext>
    </p:extLst>
  </p:cSld>
  <p:clrMapOvr>
    <a:masterClrMapping/>
  </p:clrMapOvr>
</p:sld>
</file>

<file path=ppt/theme/theme1.xml><?xml version="1.0" encoding="utf-8"?>
<a:theme xmlns:a="http://schemas.openxmlformats.org/drawingml/2006/main" name="1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3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4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5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6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7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8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9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10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1.xml><?xml version="1.0" encoding="utf-8"?>
<a:theme xmlns:a="http://schemas.openxmlformats.org/drawingml/2006/main" name="11_Office Theme">
  <a:themeElements>
    <a:clrScheme name="SmartSTEMs brand colours">
      <a:dk1>
        <a:srgbClr val="000000"/>
      </a:dk1>
      <a:lt1>
        <a:srgbClr val="FFFFFF"/>
      </a:lt1>
      <a:dk2>
        <a:srgbClr val="000000"/>
      </a:dk2>
      <a:lt2>
        <a:srgbClr val="FFFFFF"/>
      </a:lt2>
      <a:accent1>
        <a:srgbClr val="33CCFF"/>
      </a:accent1>
      <a:accent2>
        <a:srgbClr val="51B157"/>
      </a:accent2>
      <a:accent3>
        <a:srgbClr val="E50B7E"/>
      </a:accent3>
      <a:accent4>
        <a:srgbClr val="FEF133"/>
      </a:accent4>
      <a:accent5>
        <a:srgbClr val="6666FF"/>
      </a:accent5>
      <a:accent6>
        <a:srgbClr val="FF9A45"/>
      </a:accent6>
      <a:hlink>
        <a:srgbClr val="E50B7E"/>
      </a:hlink>
      <a:folHlink>
        <a:srgbClr val="6666F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BB75D6007836B4F9C0924AC2AD89B62" ma:contentTypeVersion="20" ma:contentTypeDescription="Create a new document." ma:contentTypeScope="" ma:versionID="2b7b9c2d3c7cbfcfab76e648d3fcb427">
  <xsd:schema xmlns:xsd="http://www.w3.org/2001/XMLSchema" xmlns:xs="http://www.w3.org/2001/XMLSchema" xmlns:p="http://schemas.microsoft.com/office/2006/metadata/properties" xmlns:ns1="http://schemas.microsoft.com/sharepoint/v3" xmlns:ns2="242afee0-0bef-404a-9441-fe765dad4e6b" xmlns:ns3="http://schemas.microsoft.com/sharepoint/v4" xmlns:ns4="e6273bf1-896c-450c-912d-a86df1b75192" targetNamespace="http://schemas.microsoft.com/office/2006/metadata/properties" ma:root="true" ma:fieldsID="7a84ca9f67c605cc857d12fc483bcd54" ns1:_="" ns2:_="" ns3:_="" ns4:_="">
    <xsd:import namespace="http://schemas.microsoft.com/sharepoint/v3"/>
    <xsd:import namespace="242afee0-0bef-404a-9441-fe765dad4e6b"/>
    <xsd:import namespace="http://schemas.microsoft.com/sharepoint/v4"/>
    <xsd:import namespace="e6273bf1-896c-450c-912d-a86df1b75192"/>
    <xsd:element name="properties">
      <xsd:complexType>
        <xsd:sequence>
          <xsd:element name="documentManagement">
            <xsd:complexType>
              <xsd:all>
                <xsd:element ref="ns2:_dlc_DocId" minOccurs="0"/>
                <xsd:element ref="ns2:_dlc_DocIdUrl" minOccurs="0"/>
                <xsd:element ref="ns2:_dlc_DocIdPersistId" minOccurs="0"/>
                <xsd:element ref="ns1:RoutingRuleDescription" minOccurs="0"/>
                <xsd:element ref="ns3:IconOverlay" minOccurs="0"/>
                <xsd:element ref="ns4:_x0025__x0020_Complete" minOccurs="0"/>
                <xsd:element ref="ns4:SRO"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1" nillable="true" ma:displayName="Description" ma:hidden="true" ma:internalName="RoutingRuleDescription"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42afee0-0bef-404a-9441-fe765dad4e6b"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2" nillable="true" ma:displayName="IconOverlay" ma:hidden="true" ma:internalName="IconOverlay">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6273bf1-896c-450c-912d-a86df1b75192" elementFormDefault="qualified">
    <xsd:import namespace="http://schemas.microsoft.com/office/2006/documentManagement/types"/>
    <xsd:import namespace="http://schemas.microsoft.com/office/infopath/2007/PartnerControls"/>
    <xsd:element name="_x0025__x0020_Complete" ma:index="13" nillable="true" ma:displayName="% Complete" ma:hidden="true" ma:internalName="_x0025__x0020_Complete" ma:readOnly="false">
      <xsd:simpleType>
        <xsd:restriction base="dms:Text">
          <xsd:maxLength value="4"/>
        </xsd:restriction>
      </xsd:simpleType>
    </xsd:element>
    <xsd:element name="SRO" ma:index="14" nillable="true" ma:displayName="SRO" ma:description="Senior Responsible Officer" ma:hidden="true" ma:internalName="SRO" ma:readOnly="false">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242afee0-0bef-404a-9441-fe765dad4e6b">MORSMI-177-38347</_dlc_DocId>
    <_dlc_DocIdUrl xmlns="242afee0-0bef-404a-9441-fe765dad4e6b">
      <Url>http://smi.moray.gov.uk/MPG/_layouts/15/DocIdRedir.aspx?ID=MORSMI-177-38347</Url>
      <Description>MORSMI-177-38347</Description>
    </_dlc_DocIdUrl>
    <SRO xmlns="e6273bf1-896c-450c-912d-a86df1b75192" xsi:nil="true"/>
    <IconOverlay xmlns="http://schemas.microsoft.com/sharepoint/v4" xsi:nil="true"/>
    <_x0025__x0020_Complete xmlns="e6273bf1-896c-450c-912d-a86df1b75192" xsi:nil="true"/>
    <RoutingRuleDescription xmlns="http://schemas.microsoft.com/sharepoint/v3" xsi:nil="true"/>
  </documentManagement>
</p:properties>
</file>

<file path=customXml/itemProps1.xml><?xml version="1.0" encoding="utf-8"?>
<ds:datastoreItem xmlns:ds="http://schemas.openxmlformats.org/officeDocument/2006/customXml" ds:itemID="{4456DAFC-5528-4E50-BFD4-8011A2968641}"/>
</file>

<file path=customXml/itemProps2.xml><?xml version="1.0" encoding="utf-8"?>
<ds:datastoreItem xmlns:ds="http://schemas.openxmlformats.org/officeDocument/2006/customXml" ds:itemID="{512340E4-B4A4-4DC0-90C3-41B8FB55BD68}"/>
</file>

<file path=customXml/itemProps3.xml><?xml version="1.0" encoding="utf-8"?>
<ds:datastoreItem xmlns:ds="http://schemas.openxmlformats.org/officeDocument/2006/customXml" ds:itemID="{5D26306F-9F2E-4BDA-974D-8F7974082C17}"/>
</file>

<file path=customXml/itemProps4.xml><?xml version="1.0" encoding="utf-8"?>
<ds:datastoreItem xmlns:ds="http://schemas.openxmlformats.org/officeDocument/2006/customXml" ds:itemID="{754B871B-E6F1-43F7-B26E-E68B4EC88849}"/>
</file>

<file path=docProps/app.xml><?xml version="1.0" encoding="utf-8"?>
<Properties xmlns="http://schemas.openxmlformats.org/officeDocument/2006/extended-properties" xmlns:vt="http://schemas.openxmlformats.org/officeDocument/2006/docPropsVTypes">
  <TotalTime>2003</TotalTime>
  <Words>3085</Words>
  <Application>Microsoft Office PowerPoint</Application>
  <PresentationFormat>Widescreen</PresentationFormat>
  <Paragraphs>214</Paragraphs>
  <Slides>22</Slides>
  <Notes>0</Notes>
  <HiddenSlides>0</HiddenSlides>
  <MMClips>0</MMClips>
  <ScaleCrop>false</ScaleCrop>
  <HeadingPairs>
    <vt:vector size="6" baseType="variant">
      <vt:variant>
        <vt:lpstr>Fonts Used</vt:lpstr>
      </vt:variant>
      <vt:variant>
        <vt:i4>7</vt:i4>
      </vt:variant>
      <vt:variant>
        <vt:lpstr>Theme</vt:lpstr>
      </vt:variant>
      <vt:variant>
        <vt:i4>11</vt:i4>
      </vt:variant>
      <vt:variant>
        <vt:lpstr>Slide Titles</vt:lpstr>
      </vt:variant>
      <vt:variant>
        <vt:i4>22</vt:i4>
      </vt:variant>
    </vt:vector>
  </HeadingPairs>
  <TitlesOfParts>
    <vt:vector size="40" baseType="lpstr">
      <vt:lpstr>Aptos</vt:lpstr>
      <vt:lpstr>Arial</vt:lpstr>
      <vt:lpstr>Courier New</vt:lpstr>
      <vt:lpstr>Roboto</vt:lpstr>
      <vt:lpstr>ROBOTO CONDENSED LIGHT</vt:lpstr>
      <vt:lpstr>ROBOTO CONDENSED LIGHT</vt:lpstr>
      <vt:lpstr>Symbol</vt:lpstr>
      <vt:lpstr>1_Office Theme</vt:lpstr>
      <vt:lpstr>2_Office Theme</vt:lpstr>
      <vt:lpstr>3_Office Theme</vt:lpstr>
      <vt:lpstr>4_Office Theme</vt:lpstr>
      <vt:lpstr>5_Office Theme</vt:lpstr>
      <vt:lpstr>6_Office Theme</vt:lpstr>
      <vt:lpstr>7_Office Theme</vt:lpstr>
      <vt:lpstr>8_Office Theme</vt:lpstr>
      <vt:lpstr>9_Office Theme</vt:lpstr>
      <vt:lpstr>10_Office Theme</vt:lpstr>
      <vt:lpstr>11_Office Theme</vt:lpstr>
      <vt:lpstr>Explore Cool Careers in Moray</vt:lpstr>
      <vt:lpstr>Explore Cool Careers in Moray is an engaging and comprehensive STEM resource pack designed for young learners aged 3-12. This pack features activities that highlight the growth sectors within your locality, showcasing the diverse career opportunities available. Each activity not only promotes curiosity and hands-on learning but also outlines educational pathways and essential subjects for these high-demand roles.  Each activity is described in a step-by-step format to allow you, the teacher, to understand how to complete the activity for success. It is expected that you will adapt these guides based on your own knowledge of learners in your classroom – some may be able to follow the guide as is, others may benefit from your demonstration.  Lesson plans are designed to be easy to follow, containing all necessary background information on the relevant growth sector and careers associated with the sector and activity included. We have left space for you to design the lesson to suit the needs of your learners and your classroom environment. Where appropriate we have included worksheets and powerpoint presentations to help enable your lesson delivery.</vt:lpstr>
      <vt:lpstr>Growth Sectors in Moray</vt:lpstr>
      <vt:lpstr>Renewable Energy</vt:lpstr>
      <vt:lpstr>Background: Growth Sector</vt:lpstr>
      <vt:lpstr>Key players in Moray's renewable energy sector include</vt:lpstr>
      <vt:lpstr>Key aspects of the renewable energy sector in Moray</vt:lpstr>
      <vt:lpstr>Roles in the renewable energy sector in Moray</vt:lpstr>
      <vt:lpstr>Pathways into the renewable energy sector in Moray</vt:lpstr>
      <vt:lpstr>Subjects to study</vt:lpstr>
      <vt:lpstr>Lesson Plans </vt:lpstr>
      <vt:lpstr>Design a Working Water Wheel</vt:lpstr>
      <vt:lpstr>Renewable Energy: Water Wheel</vt:lpstr>
      <vt:lpstr>Renewable Energy: Water Wheel</vt:lpstr>
      <vt:lpstr>Renewable Energy: Water Wheel</vt:lpstr>
      <vt:lpstr>Renewable Energy: Water Wheel</vt:lpstr>
      <vt:lpstr>Renewable Energy: Water Wheel</vt:lpstr>
      <vt:lpstr>Explainers: Terms used</vt:lpstr>
      <vt:lpstr>Explainer: Hydropower</vt:lpstr>
      <vt:lpstr>Explainer: Manufacturing</vt:lpstr>
      <vt:lpstr>Explainer: Manufacturing</vt:lpstr>
      <vt:lpstr>Explainer: Hydropower in Manufacturing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Glancy</dc:creator>
  <cp:lastModifiedBy>Sarah Barnes</cp:lastModifiedBy>
  <cp:revision>19</cp:revision>
  <dcterms:created xsi:type="dcterms:W3CDTF">2024-06-20T10:00:39Z</dcterms:created>
  <dcterms:modified xsi:type="dcterms:W3CDTF">2025-11-21T21:34:06Z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1959bc4a-c615-40b7-a803-5f5832c590d6</vt:lpwstr>
  </property>
  <property fmtid="{D5CDD505-2E9C-101B-9397-08002B2CF9AE}" pid="3" name="ContentTypeId">
    <vt:lpwstr>0x0101000BB75D6007836B4F9C0924AC2AD89B62</vt:lpwstr>
  </property>
</Properties>
</file>