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gif" ContentType="image/gif"/>
  <Default Extension="jpg" ContentType="image/jpeg"/>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diagrams/data1.xml" ContentType="application/vnd.openxmlformats-officedocument.drawingml.diagramData+xml"/>
  <Override PartName="/ppt/presentation.xml" ContentType="application/vnd.openxmlformats-officedocument.presentationml.presentation.main+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Layouts/slideLayout4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notesSlides/notesSlide1.xml" ContentType="application/vnd.openxmlformats-officedocument.presentationml.notesSlide+xml"/>
  <Override PartName="/ppt/slideLayouts/slideLayout92.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diagrams/layout1.xml" ContentType="application/vnd.openxmlformats-officedocument.drawingml.diagramLayout+xml"/>
  <Override PartName="/ppt/theme/theme12.xml" ContentType="application/vnd.openxmlformats-officedocument.theme+xml"/>
  <Override PartName="/ppt/theme/theme11.xml" ContentType="application/vnd.openxmlformats-officedocument.theme+xml"/>
  <Override PartName="/ppt/theme/theme10.xml" ContentType="application/vnd.openxmlformats-officedocument.theme+xml"/>
  <Override PartName="/ppt/theme/theme9.xml" ContentType="application/vnd.openxmlformats-officedocument.theme+xml"/>
  <Override PartName="/ppt/theme/theme8.xml" ContentType="application/vnd.openxmlformats-officedocument.theme+xml"/>
  <Override PartName="/ppt/theme/theme7.xml" ContentType="application/vnd.openxmlformats-officedocument.theme+xml"/>
  <Override PartName="/ppt/theme/theme6.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 id="2147483684" r:id="rId3"/>
    <p:sldMasterId id="2147483696" r:id="rId4"/>
    <p:sldMasterId id="2147483708" r:id="rId5"/>
    <p:sldMasterId id="2147483720" r:id="rId6"/>
    <p:sldMasterId id="2147483733" r:id="rId7"/>
    <p:sldMasterId id="2147483746" r:id="rId8"/>
    <p:sldMasterId id="2147483759" r:id="rId9"/>
    <p:sldMasterId id="2147483772" r:id="rId10"/>
    <p:sldMasterId id="2147483785" r:id="rId11"/>
  </p:sldMasterIdLst>
  <p:notesMasterIdLst>
    <p:notesMasterId r:id="rId54"/>
  </p:notesMasterIdLst>
  <p:sldIdLst>
    <p:sldId id="257" r:id="rId12"/>
    <p:sldId id="259" r:id="rId13"/>
    <p:sldId id="260" r:id="rId14"/>
    <p:sldId id="263" r:id="rId15"/>
    <p:sldId id="264" r:id="rId16"/>
    <p:sldId id="265" r:id="rId17"/>
    <p:sldId id="266" r:id="rId18"/>
    <p:sldId id="267" r:id="rId19"/>
    <p:sldId id="268" r:id="rId20"/>
    <p:sldId id="269" r:id="rId21"/>
    <p:sldId id="270" r:id="rId22"/>
    <p:sldId id="280" r:id="rId23"/>
    <p:sldId id="275" r:id="rId24"/>
    <p:sldId id="422" r:id="rId25"/>
    <p:sldId id="276" r:id="rId26"/>
    <p:sldId id="277" r:id="rId27"/>
    <p:sldId id="423" r:id="rId28"/>
    <p:sldId id="294" r:id="rId29"/>
    <p:sldId id="295" r:id="rId30"/>
    <p:sldId id="424" r:id="rId31"/>
    <p:sldId id="296" r:id="rId32"/>
    <p:sldId id="297" r:id="rId33"/>
    <p:sldId id="425" r:id="rId34"/>
    <p:sldId id="426" r:id="rId35"/>
    <p:sldId id="298" r:id="rId36"/>
    <p:sldId id="299" r:id="rId37"/>
    <p:sldId id="416" r:id="rId38"/>
    <p:sldId id="300" r:id="rId39"/>
    <p:sldId id="301" r:id="rId40"/>
    <p:sldId id="417" r:id="rId41"/>
    <p:sldId id="427" r:id="rId42"/>
    <p:sldId id="402" r:id="rId43"/>
    <p:sldId id="290" r:id="rId44"/>
    <p:sldId id="291" r:id="rId45"/>
    <p:sldId id="292" r:id="rId46"/>
    <p:sldId id="293" r:id="rId47"/>
    <p:sldId id="286" r:id="rId48"/>
    <p:sldId id="261" r:id="rId49"/>
    <p:sldId id="302" r:id="rId50"/>
    <p:sldId id="303" r:id="rId51"/>
    <p:sldId id="305" r:id="rId52"/>
    <p:sldId id="306"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2B0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29"/>
    <p:restoredTop sz="94699"/>
  </p:normalViewPr>
  <p:slideViewPr>
    <p:cSldViewPr snapToGrid="0">
      <p:cViewPr varScale="1">
        <p:scale>
          <a:sx n="60" d="100"/>
          <a:sy n="60" d="100"/>
        </p:scale>
        <p:origin x="89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customXml" Target="../customXml/item3.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40.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customXml" Target="../customXml/item1.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notesMaster" Target="notesMasters/notesMaster1.xml"/><Relationship Id="rId62" Type="http://schemas.openxmlformats.org/officeDocument/2006/relationships/customXml" Target="../customXml/item4.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theme" Target="theme/theme1.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customXml" Target="../customXml/item2.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diagrams/_rels/data1.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svg"/><Relationship Id="rId1" Type="http://schemas.openxmlformats.org/officeDocument/2006/relationships/image" Target="../media/image33.png"/><Relationship Id="rId6" Type="http://schemas.openxmlformats.org/officeDocument/2006/relationships/image" Target="../media/image38.svg"/><Relationship Id="rId5" Type="http://schemas.openxmlformats.org/officeDocument/2006/relationships/image" Target="../media/image37.png"/><Relationship Id="rId10" Type="http://schemas.openxmlformats.org/officeDocument/2006/relationships/image" Target="../media/image42.svg"/><Relationship Id="rId4" Type="http://schemas.openxmlformats.org/officeDocument/2006/relationships/image" Target="../media/image36.svg"/><Relationship Id="rId9" Type="http://schemas.openxmlformats.org/officeDocument/2006/relationships/image" Target="../media/image41.png"/></Relationships>
</file>

<file path=ppt/diagrams/_rels/drawing1.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svg"/><Relationship Id="rId1" Type="http://schemas.openxmlformats.org/officeDocument/2006/relationships/image" Target="../media/image33.png"/><Relationship Id="rId6" Type="http://schemas.openxmlformats.org/officeDocument/2006/relationships/image" Target="../media/image38.svg"/><Relationship Id="rId5" Type="http://schemas.openxmlformats.org/officeDocument/2006/relationships/image" Target="../media/image37.png"/><Relationship Id="rId10" Type="http://schemas.openxmlformats.org/officeDocument/2006/relationships/image" Target="../media/image42.svg"/><Relationship Id="rId4" Type="http://schemas.openxmlformats.org/officeDocument/2006/relationships/image" Target="../media/image36.svg"/><Relationship Id="rId9" Type="http://schemas.openxmlformats.org/officeDocument/2006/relationships/image" Target="../media/image41.pn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06A1DF-ADA5-4B73-B83D-44B7F658DDD8}" type="doc">
      <dgm:prSet loTypeId="urn:microsoft.com/office/officeart/2018/2/layout/IconLabelList" loCatId="icon" qsTypeId="urn:microsoft.com/office/officeart/2005/8/quickstyle/simple1" qsCatId="simple" csTypeId="urn:microsoft.com/office/officeart/2005/8/colors/accent0_3" csCatId="mainScheme" phldr="1"/>
      <dgm:spPr/>
      <dgm:t>
        <a:bodyPr/>
        <a:lstStyle/>
        <a:p>
          <a:endParaRPr lang="en-US"/>
        </a:p>
      </dgm:t>
    </dgm:pt>
    <dgm:pt modelId="{55AF04E6-2899-4B5F-95DB-83AE072ADEA8}">
      <dgm:prSet/>
      <dgm:spPr/>
      <dgm:t>
        <a:bodyPr/>
        <a:lstStyle/>
        <a:p>
          <a:pPr>
            <a:lnSpc>
              <a:spcPct val="100000"/>
            </a:lnSpc>
          </a:pPr>
          <a:r>
            <a:rPr lang="en-US"/>
            <a:t>Instructions:</a:t>
          </a:r>
        </a:p>
      </dgm:t>
    </dgm:pt>
    <dgm:pt modelId="{B27B56DA-DCAD-4E3B-BF28-FFEC1BAF3C97}" type="parTrans" cxnId="{7DABD1FF-39BA-4F96-A013-9C6DAE39DC46}">
      <dgm:prSet/>
      <dgm:spPr/>
      <dgm:t>
        <a:bodyPr/>
        <a:lstStyle/>
        <a:p>
          <a:endParaRPr lang="en-US"/>
        </a:p>
      </dgm:t>
    </dgm:pt>
    <dgm:pt modelId="{E1E23F85-AD0C-4F89-9B8B-6EF3E1646C1D}" type="sibTrans" cxnId="{7DABD1FF-39BA-4F96-A013-9C6DAE39DC46}">
      <dgm:prSet/>
      <dgm:spPr/>
      <dgm:t>
        <a:bodyPr/>
        <a:lstStyle/>
        <a:p>
          <a:endParaRPr lang="en-US"/>
        </a:p>
      </dgm:t>
    </dgm:pt>
    <dgm:pt modelId="{8A342DDB-6B04-44A7-B1A0-BCF4A005394A}">
      <dgm:prSet/>
      <dgm:spPr/>
      <dgm:t>
        <a:bodyPr/>
        <a:lstStyle/>
        <a:p>
          <a:pPr>
            <a:lnSpc>
              <a:spcPct val="100000"/>
            </a:lnSpc>
          </a:pPr>
          <a:r>
            <a:rPr lang="en-US" dirty="0"/>
            <a:t>1. Fold a square piece of paper diagonally to create an 'X' crease.</a:t>
          </a:r>
        </a:p>
      </dgm:t>
    </dgm:pt>
    <dgm:pt modelId="{749906A5-5F7D-4F69-8014-B38B7ED1E299}" type="parTrans" cxnId="{C76F1FC6-3282-476A-ABE7-E10EB3AF0CF8}">
      <dgm:prSet/>
      <dgm:spPr/>
      <dgm:t>
        <a:bodyPr/>
        <a:lstStyle/>
        <a:p>
          <a:endParaRPr lang="en-US"/>
        </a:p>
      </dgm:t>
    </dgm:pt>
    <dgm:pt modelId="{A50ABCA7-2FCD-4AB1-B06A-FDAA5B92D4C2}" type="sibTrans" cxnId="{C76F1FC6-3282-476A-ABE7-E10EB3AF0CF8}">
      <dgm:prSet/>
      <dgm:spPr/>
      <dgm:t>
        <a:bodyPr/>
        <a:lstStyle/>
        <a:p>
          <a:endParaRPr lang="en-US"/>
        </a:p>
      </dgm:t>
    </dgm:pt>
    <dgm:pt modelId="{A8B23593-2136-40C3-B32D-5BBC1C8402CC}">
      <dgm:prSet/>
      <dgm:spPr/>
      <dgm:t>
        <a:bodyPr/>
        <a:lstStyle/>
        <a:p>
          <a:pPr>
            <a:lnSpc>
              <a:spcPct val="100000"/>
            </a:lnSpc>
          </a:pPr>
          <a:r>
            <a:rPr lang="en-US"/>
            <a:t>2. Cut along the creases halfway to the center.</a:t>
          </a:r>
        </a:p>
      </dgm:t>
    </dgm:pt>
    <dgm:pt modelId="{F54CF060-3920-401A-9109-60EBAC111756}" type="parTrans" cxnId="{7C625057-DD5A-4818-A081-8B4C3ED2CB1A}">
      <dgm:prSet/>
      <dgm:spPr/>
      <dgm:t>
        <a:bodyPr/>
        <a:lstStyle/>
        <a:p>
          <a:endParaRPr lang="en-US"/>
        </a:p>
      </dgm:t>
    </dgm:pt>
    <dgm:pt modelId="{DCC611EC-06A0-4620-9666-5429B2163E85}" type="sibTrans" cxnId="{7C625057-DD5A-4818-A081-8B4C3ED2CB1A}">
      <dgm:prSet/>
      <dgm:spPr/>
      <dgm:t>
        <a:bodyPr/>
        <a:lstStyle/>
        <a:p>
          <a:endParaRPr lang="en-US"/>
        </a:p>
      </dgm:t>
    </dgm:pt>
    <dgm:pt modelId="{7826B695-1798-4C85-848C-4D71618622F6}">
      <dgm:prSet/>
      <dgm:spPr/>
      <dgm:t>
        <a:bodyPr/>
        <a:lstStyle/>
        <a:p>
          <a:pPr>
            <a:lnSpc>
              <a:spcPct val="100000"/>
            </a:lnSpc>
          </a:pPr>
          <a:r>
            <a:rPr lang="en-US"/>
            <a:t>3. Fold every other corner toward the center and secure it with a paperclip.</a:t>
          </a:r>
        </a:p>
      </dgm:t>
    </dgm:pt>
    <dgm:pt modelId="{C8A2C527-F14D-49D3-94C0-358D7D62062A}" type="parTrans" cxnId="{B5322420-970D-4044-A960-3F45F7473037}">
      <dgm:prSet/>
      <dgm:spPr/>
      <dgm:t>
        <a:bodyPr/>
        <a:lstStyle/>
        <a:p>
          <a:endParaRPr lang="en-US"/>
        </a:p>
      </dgm:t>
    </dgm:pt>
    <dgm:pt modelId="{7BA37DB1-FDB5-4CCC-B231-82AEDE9AE917}" type="sibTrans" cxnId="{B5322420-970D-4044-A960-3F45F7473037}">
      <dgm:prSet/>
      <dgm:spPr/>
      <dgm:t>
        <a:bodyPr/>
        <a:lstStyle/>
        <a:p>
          <a:endParaRPr lang="en-US"/>
        </a:p>
      </dgm:t>
    </dgm:pt>
    <dgm:pt modelId="{528F8025-9353-40A7-93A4-92857E33D18D}">
      <dgm:prSet/>
      <dgm:spPr/>
      <dgm:t>
        <a:bodyPr/>
        <a:lstStyle/>
        <a:p>
          <a:pPr>
            <a:lnSpc>
              <a:spcPct val="100000"/>
            </a:lnSpc>
          </a:pPr>
          <a:r>
            <a:rPr lang="en-US"/>
            <a:t>4. Attach it to a pencil with string for a simple windmill!</a:t>
          </a:r>
        </a:p>
      </dgm:t>
    </dgm:pt>
    <dgm:pt modelId="{01C0B5FF-E822-46D6-9C7F-CBA98A4D1898}" type="parTrans" cxnId="{3DB1C462-B3AF-4E36-9ACC-CF5BFAD2C91A}">
      <dgm:prSet/>
      <dgm:spPr/>
      <dgm:t>
        <a:bodyPr/>
        <a:lstStyle/>
        <a:p>
          <a:endParaRPr lang="en-US"/>
        </a:p>
      </dgm:t>
    </dgm:pt>
    <dgm:pt modelId="{3D6D1E8D-3E8B-4754-AAF0-DA587E5FA9A8}" type="sibTrans" cxnId="{3DB1C462-B3AF-4E36-9ACC-CF5BFAD2C91A}">
      <dgm:prSet/>
      <dgm:spPr/>
      <dgm:t>
        <a:bodyPr/>
        <a:lstStyle/>
        <a:p>
          <a:endParaRPr lang="en-US"/>
        </a:p>
      </dgm:t>
    </dgm:pt>
    <dgm:pt modelId="{E844360C-22CB-4D01-A6C4-CDB466DE2B2E}" type="pres">
      <dgm:prSet presAssocID="{7006A1DF-ADA5-4B73-B83D-44B7F658DDD8}" presName="root" presStyleCnt="0">
        <dgm:presLayoutVars>
          <dgm:dir/>
          <dgm:resizeHandles val="exact"/>
        </dgm:presLayoutVars>
      </dgm:prSet>
      <dgm:spPr/>
    </dgm:pt>
    <dgm:pt modelId="{670DD4DA-4ECA-42A9-A7F3-37473488686B}" type="pres">
      <dgm:prSet presAssocID="{55AF04E6-2899-4B5F-95DB-83AE072ADEA8}" presName="compNode" presStyleCnt="0"/>
      <dgm:spPr/>
    </dgm:pt>
    <dgm:pt modelId="{D01D7BA9-A19B-411E-8DE0-8062CEDF77C0}" type="pres">
      <dgm:prSet presAssocID="{55AF04E6-2899-4B5F-95DB-83AE072ADEA8}"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Gears"/>
        </a:ext>
      </dgm:extLst>
    </dgm:pt>
    <dgm:pt modelId="{3C87A042-1A74-4999-9F52-1F4E4990E70F}" type="pres">
      <dgm:prSet presAssocID="{55AF04E6-2899-4B5F-95DB-83AE072ADEA8}" presName="spaceRect" presStyleCnt="0"/>
      <dgm:spPr/>
    </dgm:pt>
    <dgm:pt modelId="{605A2FB5-585D-4675-95D7-2F618B3FC7DE}" type="pres">
      <dgm:prSet presAssocID="{55AF04E6-2899-4B5F-95DB-83AE072ADEA8}" presName="textRect" presStyleLbl="revTx" presStyleIdx="0" presStyleCnt="5">
        <dgm:presLayoutVars>
          <dgm:chMax val="1"/>
          <dgm:chPref val="1"/>
        </dgm:presLayoutVars>
      </dgm:prSet>
      <dgm:spPr/>
    </dgm:pt>
    <dgm:pt modelId="{039657B9-8DE9-43DF-9954-D73922EE998C}" type="pres">
      <dgm:prSet presAssocID="{E1E23F85-AD0C-4F89-9B8B-6EF3E1646C1D}" presName="sibTrans" presStyleCnt="0"/>
      <dgm:spPr/>
    </dgm:pt>
    <dgm:pt modelId="{6F7FBED2-67FB-4E84-B336-097AC3CB7BD7}" type="pres">
      <dgm:prSet presAssocID="{8A342DDB-6B04-44A7-B1A0-BCF4A005394A}" presName="compNode" presStyleCnt="0"/>
      <dgm:spPr/>
    </dgm:pt>
    <dgm:pt modelId="{332A7119-3B3E-488D-8DF5-A155FA37CF3C}" type="pres">
      <dgm:prSet presAssocID="{8A342DDB-6B04-44A7-B1A0-BCF4A005394A}"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Paper"/>
        </a:ext>
      </dgm:extLst>
    </dgm:pt>
    <dgm:pt modelId="{BC873B15-E05F-47D0-BDE8-595710472589}" type="pres">
      <dgm:prSet presAssocID="{8A342DDB-6B04-44A7-B1A0-BCF4A005394A}" presName="spaceRect" presStyleCnt="0"/>
      <dgm:spPr/>
    </dgm:pt>
    <dgm:pt modelId="{B5793FC7-B3D7-4515-A8E2-12A1F018BFF5}" type="pres">
      <dgm:prSet presAssocID="{8A342DDB-6B04-44A7-B1A0-BCF4A005394A}" presName="textRect" presStyleLbl="revTx" presStyleIdx="1" presStyleCnt="5">
        <dgm:presLayoutVars>
          <dgm:chMax val="1"/>
          <dgm:chPref val="1"/>
        </dgm:presLayoutVars>
      </dgm:prSet>
      <dgm:spPr/>
    </dgm:pt>
    <dgm:pt modelId="{16B2E401-851A-433C-A9BC-92930D6F77E8}" type="pres">
      <dgm:prSet presAssocID="{A50ABCA7-2FCD-4AB1-B06A-FDAA5B92D4C2}" presName="sibTrans" presStyleCnt="0"/>
      <dgm:spPr/>
    </dgm:pt>
    <dgm:pt modelId="{404D9A75-4060-4E27-BFD5-FDF4BB31490E}" type="pres">
      <dgm:prSet presAssocID="{A8B23593-2136-40C3-B32D-5BBC1C8402CC}" presName="compNode" presStyleCnt="0"/>
      <dgm:spPr/>
    </dgm:pt>
    <dgm:pt modelId="{DCB3B4BA-1ED1-4AFB-8492-071B420F84CA}" type="pres">
      <dgm:prSet presAssocID="{A8B23593-2136-40C3-B32D-5BBC1C8402CC}"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Scissors"/>
        </a:ext>
      </dgm:extLst>
    </dgm:pt>
    <dgm:pt modelId="{65AEA6DA-3F2D-4090-AA64-612C1CB65BB1}" type="pres">
      <dgm:prSet presAssocID="{A8B23593-2136-40C3-B32D-5BBC1C8402CC}" presName="spaceRect" presStyleCnt="0"/>
      <dgm:spPr/>
    </dgm:pt>
    <dgm:pt modelId="{CDD0B2A5-98D0-4C55-AA33-0D1E548C0ACE}" type="pres">
      <dgm:prSet presAssocID="{A8B23593-2136-40C3-B32D-5BBC1C8402CC}" presName="textRect" presStyleLbl="revTx" presStyleIdx="2" presStyleCnt="5">
        <dgm:presLayoutVars>
          <dgm:chMax val="1"/>
          <dgm:chPref val="1"/>
        </dgm:presLayoutVars>
      </dgm:prSet>
      <dgm:spPr/>
    </dgm:pt>
    <dgm:pt modelId="{B3875505-64C2-43AC-9A4A-9C934FA39E74}" type="pres">
      <dgm:prSet presAssocID="{DCC611EC-06A0-4620-9666-5429B2163E85}" presName="sibTrans" presStyleCnt="0"/>
      <dgm:spPr/>
    </dgm:pt>
    <dgm:pt modelId="{C10B0878-51A8-4B9F-8004-653FD8DACD5D}" type="pres">
      <dgm:prSet presAssocID="{7826B695-1798-4C85-848C-4D71618622F6}" presName="compNode" presStyleCnt="0"/>
      <dgm:spPr/>
    </dgm:pt>
    <dgm:pt modelId="{B07EEFC9-BA04-4B65-8198-0CF9FB81A6DB}" type="pres">
      <dgm:prSet presAssocID="{7826B695-1798-4C85-848C-4D71618622F6}"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Paperclip"/>
        </a:ext>
      </dgm:extLst>
    </dgm:pt>
    <dgm:pt modelId="{E6F8A595-90C3-4F24-B2F0-B49DCB6BB6DE}" type="pres">
      <dgm:prSet presAssocID="{7826B695-1798-4C85-848C-4D71618622F6}" presName="spaceRect" presStyleCnt="0"/>
      <dgm:spPr/>
    </dgm:pt>
    <dgm:pt modelId="{B9775D7F-9491-4CF1-A2CC-2EA431A62404}" type="pres">
      <dgm:prSet presAssocID="{7826B695-1798-4C85-848C-4D71618622F6}" presName="textRect" presStyleLbl="revTx" presStyleIdx="3" presStyleCnt="5">
        <dgm:presLayoutVars>
          <dgm:chMax val="1"/>
          <dgm:chPref val="1"/>
        </dgm:presLayoutVars>
      </dgm:prSet>
      <dgm:spPr/>
    </dgm:pt>
    <dgm:pt modelId="{35AEBA80-0E82-4511-8982-62DD5D2994BA}" type="pres">
      <dgm:prSet presAssocID="{7BA37DB1-FDB5-4CCC-B231-82AEDE9AE917}" presName="sibTrans" presStyleCnt="0"/>
      <dgm:spPr/>
    </dgm:pt>
    <dgm:pt modelId="{66CA524B-0C87-4BEE-A7C6-DA741FEBBA58}" type="pres">
      <dgm:prSet presAssocID="{528F8025-9353-40A7-93A4-92857E33D18D}" presName="compNode" presStyleCnt="0"/>
      <dgm:spPr/>
    </dgm:pt>
    <dgm:pt modelId="{9F6A4FD2-9612-41AE-A688-5226E83E7BEC}" type="pres">
      <dgm:prSet presAssocID="{528F8025-9353-40A7-93A4-92857E33D18D}"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Pencil"/>
        </a:ext>
      </dgm:extLst>
    </dgm:pt>
    <dgm:pt modelId="{58D278CB-DFF2-42F7-A34D-CB236B94387B}" type="pres">
      <dgm:prSet presAssocID="{528F8025-9353-40A7-93A4-92857E33D18D}" presName="spaceRect" presStyleCnt="0"/>
      <dgm:spPr/>
    </dgm:pt>
    <dgm:pt modelId="{C8C9DC1E-DC0A-4AC5-98FC-80B067023461}" type="pres">
      <dgm:prSet presAssocID="{528F8025-9353-40A7-93A4-92857E33D18D}" presName="textRect" presStyleLbl="revTx" presStyleIdx="4" presStyleCnt="5">
        <dgm:presLayoutVars>
          <dgm:chMax val="1"/>
          <dgm:chPref val="1"/>
        </dgm:presLayoutVars>
      </dgm:prSet>
      <dgm:spPr/>
    </dgm:pt>
  </dgm:ptLst>
  <dgm:cxnLst>
    <dgm:cxn modelId="{B5322420-970D-4044-A960-3F45F7473037}" srcId="{7006A1DF-ADA5-4B73-B83D-44B7F658DDD8}" destId="{7826B695-1798-4C85-848C-4D71618622F6}" srcOrd="3" destOrd="0" parTransId="{C8A2C527-F14D-49D3-94C0-358D7D62062A}" sibTransId="{7BA37DB1-FDB5-4CCC-B231-82AEDE9AE917}"/>
    <dgm:cxn modelId="{3DB1C462-B3AF-4E36-9ACC-CF5BFAD2C91A}" srcId="{7006A1DF-ADA5-4B73-B83D-44B7F658DDD8}" destId="{528F8025-9353-40A7-93A4-92857E33D18D}" srcOrd="4" destOrd="0" parTransId="{01C0B5FF-E822-46D6-9C7F-CBA98A4D1898}" sibTransId="{3D6D1E8D-3E8B-4754-AAF0-DA587E5FA9A8}"/>
    <dgm:cxn modelId="{7C625057-DD5A-4818-A081-8B4C3ED2CB1A}" srcId="{7006A1DF-ADA5-4B73-B83D-44B7F658DDD8}" destId="{A8B23593-2136-40C3-B32D-5BBC1C8402CC}" srcOrd="2" destOrd="0" parTransId="{F54CF060-3920-401A-9109-60EBAC111756}" sibTransId="{DCC611EC-06A0-4620-9666-5429B2163E85}"/>
    <dgm:cxn modelId="{A62C1081-0856-C94F-B2AB-A04C8ADA4ABF}" type="presOf" srcId="{55AF04E6-2899-4B5F-95DB-83AE072ADEA8}" destId="{605A2FB5-585D-4675-95D7-2F618B3FC7DE}" srcOrd="0" destOrd="0" presId="urn:microsoft.com/office/officeart/2018/2/layout/IconLabelList"/>
    <dgm:cxn modelId="{9A5A4593-DD5E-6244-B387-6CAA7FEAEC8C}" type="presOf" srcId="{8A342DDB-6B04-44A7-B1A0-BCF4A005394A}" destId="{B5793FC7-B3D7-4515-A8E2-12A1F018BFF5}" srcOrd="0" destOrd="0" presId="urn:microsoft.com/office/officeart/2018/2/layout/IconLabelList"/>
    <dgm:cxn modelId="{9550F4A0-E947-4D4B-A5C9-1411FB04F2D8}" type="presOf" srcId="{A8B23593-2136-40C3-B32D-5BBC1C8402CC}" destId="{CDD0B2A5-98D0-4C55-AA33-0D1E548C0ACE}" srcOrd="0" destOrd="0" presId="urn:microsoft.com/office/officeart/2018/2/layout/IconLabelList"/>
    <dgm:cxn modelId="{73B3CFA4-BC0C-D241-AC72-B4FAD68BA89C}" type="presOf" srcId="{7826B695-1798-4C85-848C-4D71618622F6}" destId="{B9775D7F-9491-4CF1-A2CC-2EA431A62404}" srcOrd="0" destOrd="0" presId="urn:microsoft.com/office/officeart/2018/2/layout/IconLabelList"/>
    <dgm:cxn modelId="{C76F1FC6-3282-476A-ABE7-E10EB3AF0CF8}" srcId="{7006A1DF-ADA5-4B73-B83D-44B7F658DDD8}" destId="{8A342DDB-6B04-44A7-B1A0-BCF4A005394A}" srcOrd="1" destOrd="0" parTransId="{749906A5-5F7D-4F69-8014-B38B7ED1E299}" sibTransId="{A50ABCA7-2FCD-4AB1-B06A-FDAA5B92D4C2}"/>
    <dgm:cxn modelId="{3B6ACBD3-68A9-7B47-BF80-62DE5A42B2CF}" type="presOf" srcId="{528F8025-9353-40A7-93A4-92857E33D18D}" destId="{C8C9DC1E-DC0A-4AC5-98FC-80B067023461}" srcOrd="0" destOrd="0" presId="urn:microsoft.com/office/officeart/2018/2/layout/IconLabelList"/>
    <dgm:cxn modelId="{600C71FF-F92C-D542-B134-E068EB779575}" type="presOf" srcId="{7006A1DF-ADA5-4B73-B83D-44B7F658DDD8}" destId="{E844360C-22CB-4D01-A6C4-CDB466DE2B2E}" srcOrd="0" destOrd="0" presId="urn:microsoft.com/office/officeart/2018/2/layout/IconLabelList"/>
    <dgm:cxn modelId="{7DABD1FF-39BA-4F96-A013-9C6DAE39DC46}" srcId="{7006A1DF-ADA5-4B73-B83D-44B7F658DDD8}" destId="{55AF04E6-2899-4B5F-95DB-83AE072ADEA8}" srcOrd="0" destOrd="0" parTransId="{B27B56DA-DCAD-4E3B-BF28-FFEC1BAF3C97}" sibTransId="{E1E23F85-AD0C-4F89-9B8B-6EF3E1646C1D}"/>
    <dgm:cxn modelId="{1E18B1D0-28BE-2545-9F40-4C4A9DC5F732}" type="presParOf" srcId="{E844360C-22CB-4D01-A6C4-CDB466DE2B2E}" destId="{670DD4DA-4ECA-42A9-A7F3-37473488686B}" srcOrd="0" destOrd="0" presId="urn:microsoft.com/office/officeart/2018/2/layout/IconLabelList"/>
    <dgm:cxn modelId="{EE52F3E1-6779-9740-9E1D-9395E07BF717}" type="presParOf" srcId="{670DD4DA-4ECA-42A9-A7F3-37473488686B}" destId="{D01D7BA9-A19B-411E-8DE0-8062CEDF77C0}" srcOrd="0" destOrd="0" presId="urn:microsoft.com/office/officeart/2018/2/layout/IconLabelList"/>
    <dgm:cxn modelId="{5A911E08-E13A-A64E-84EF-04364EFB2C23}" type="presParOf" srcId="{670DD4DA-4ECA-42A9-A7F3-37473488686B}" destId="{3C87A042-1A74-4999-9F52-1F4E4990E70F}" srcOrd="1" destOrd="0" presId="urn:microsoft.com/office/officeart/2018/2/layout/IconLabelList"/>
    <dgm:cxn modelId="{7285A413-28F8-B248-8209-AE2E37100250}" type="presParOf" srcId="{670DD4DA-4ECA-42A9-A7F3-37473488686B}" destId="{605A2FB5-585D-4675-95D7-2F618B3FC7DE}" srcOrd="2" destOrd="0" presId="urn:microsoft.com/office/officeart/2018/2/layout/IconLabelList"/>
    <dgm:cxn modelId="{CC896863-6567-814E-A2A0-1604D44074EE}" type="presParOf" srcId="{E844360C-22CB-4D01-A6C4-CDB466DE2B2E}" destId="{039657B9-8DE9-43DF-9954-D73922EE998C}" srcOrd="1" destOrd="0" presId="urn:microsoft.com/office/officeart/2018/2/layout/IconLabelList"/>
    <dgm:cxn modelId="{5356D749-F2A9-EF4F-9B89-D5295C844D60}" type="presParOf" srcId="{E844360C-22CB-4D01-A6C4-CDB466DE2B2E}" destId="{6F7FBED2-67FB-4E84-B336-097AC3CB7BD7}" srcOrd="2" destOrd="0" presId="urn:microsoft.com/office/officeart/2018/2/layout/IconLabelList"/>
    <dgm:cxn modelId="{0219EF59-7B71-4F4A-84CB-8855872C1264}" type="presParOf" srcId="{6F7FBED2-67FB-4E84-B336-097AC3CB7BD7}" destId="{332A7119-3B3E-488D-8DF5-A155FA37CF3C}" srcOrd="0" destOrd="0" presId="urn:microsoft.com/office/officeart/2018/2/layout/IconLabelList"/>
    <dgm:cxn modelId="{CDCEE993-7723-D14A-9C8B-19DFF0015DE0}" type="presParOf" srcId="{6F7FBED2-67FB-4E84-B336-097AC3CB7BD7}" destId="{BC873B15-E05F-47D0-BDE8-595710472589}" srcOrd="1" destOrd="0" presId="urn:microsoft.com/office/officeart/2018/2/layout/IconLabelList"/>
    <dgm:cxn modelId="{2F3D0429-F535-644C-A052-2E481B71AD17}" type="presParOf" srcId="{6F7FBED2-67FB-4E84-B336-097AC3CB7BD7}" destId="{B5793FC7-B3D7-4515-A8E2-12A1F018BFF5}" srcOrd="2" destOrd="0" presId="urn:microsoft.com/office/officeart/2018/2/layout/IconLabelList"/>
    <dgm:cxn modelId="{08A38EEE-DE6A-5F49-AF17-E99B1F387F07}" type="presParOf" srcId="{E844360C-22CB-4D01-A6C4-CDB466DE2B2E}" destId="{16B2E401-851A-433C-A9BC-92930D6F77E8}" srcOrd="3" destOrd="0" presId="urn:microsoft.com/office/officeart/2018/2/layout/IconLabelList"/>
    <dgm:cxn modelId="{76410C1A-6E58-7A4D-A516-A356E242F004}" type="presParOf" srcId="{E844360C-22CB-4D01-A6C4-CDB466DE2B2E}" destId="{404D9A75-4060-4E27-BFD5-FDF4BB31490E}" srcOrd="4" destOrd="0" presId="urn:microsoft.com/office/officeart/2018/2/layout/IconLabelList"/>
    <dgm:cxn modelId="{BEAB8686-E170-0D4C-8CAF-30BF87A91215}" type="presParOf" srcId="{404D9A75-4060-4E27-BFD5-FDF4BB31490E}" destId="{DCB3B4BA-1ED1-4AFB-8492-071B420F84CA}" srcOrd="0" destOrd="0" presId="urn:microsoft.com/office/officeart/2018/2/layout/IconLabelList"/>
    <dgm:cxn modelId="{B09ECBDA-DE69-9C40-A913-6B855A19AC22}" type="presParOf" srcId="{404D9A75-4060-4E27-BFD5-FDF4BB31490E}" destId="{65AEA6DA-3F2D-4090-AA64-612C1CB65BB1}" srcOrd="1" destOrd="0" presId="urn:microsoft.com/office/officeart/2018/2/layout/IconLabelList"/>
    <dgm:cxn modelId="{E586FE7D-216F-5748-A909-1A5BC849C839}" type="presParOf" srcId="{404D9A75-4060-4E27-BFD5-FDF4BB31490E}" destId="{CDD0B2A5-98D0-4C55-AA33-0D1E548C0ACE}" srcOrd="2" destOrd="0" presId="urn:microsoft.com/office/officeart/2018/2/layout/IconLabelList"/>
    <dgm:cxn modelId="{5FFE79F4-F473-B446-82E4-5618D9BA1CDA}" type="presParOf" srcId="{E844360C-22CB-4D01-A6C4-CDB466DE2B2E}" destId="{B3875505-64C2-43AC-9A4A-9C934FA39E74}" srcOrd="5" destOrd="0" presId="urn:microsoft.com/office/officeart/2018/2/layout/IconLabelList"/>
    <dgm:cxn modelId="{7208D810-8556-7346-99DD-B615DD009681}" type="presParOf" srcId="{E844360C-22CB-4D01-A6C4-CDB466DE2B2E}" destId="{C10B0878-51A8-4B9F-8004-653FD8DACD5D}" srcOrd="6" destOrd="0" presId="urn:microsoft.com/office/officeart/2018/2/layout/IconLabelList"/>
    <dgm:cxn modelId="{E6BC0501-572A-7145-AD0E-E205910FA1D0}" type="presParOf" srcId="{C10B0878-51A8-4B9F-8004-653FD8DACD5D}" destId="{B07EEFC9-BA04-4B65-8198-0CF9FB81A6DB}" srcOrd="0" destOrd="0" presId="urn:microsoft.com/office/officeart/2018/2/layout/IconLabelList"/>
    <dgm:cxn modelId="{340B6882-27D0-274E-A26B-1570F4C8C689}" type="presParOf" srcId="{C10B0878-51A8-4B9F-8004-653FD8DACD5D}" destId="{E6F8A595-90C3-4F24-B2F0-B49DCB6BB6DE}" srcOrd="1" destOrd="0" presId="urn:microsoft.com/office/officeart/2018/2/layout/IconLabelList"/>
    <dgm:cxn modelId="{8367CDDF-50CA-D44B-8218-6B7BF464589B}" type="presParOf" srcId="{C10B0878-51A8-4B9F-8004-653FD8DACD5D}" destId="{B9775D7F-9491-4CF1-A2CC-2EA431A62404}" srcOrd="2" destOrd="0" presId="urn:microsoft.com/office/officeart/2018/2/layout/IconLabelList"/>
    <dgm:cxn modelId="{F146D6EC-86DD-494E-861F-04DBF5A613FE}" type="presParOf" srcId="{E844360C-22CB-4D01-A6C4-CDB466DE2B2E}" destId="{35AEBA80-0E82-4511-8982-62DD5D2994BA}" srcOrd="7" destOrd="0" presId="urn:microsoft.com/office/officeart/2018/2/layout/IconLabelList"/>
    <dgm:cxn modelId="{45CBD140-43C8-AA43-811B-BB4ABBE4C240}" type="presParOf" srcId="{E844360C-22CB-4D01-A6C4-CDB466DE2B2E}" destId="{66CA524B-0C87-4BEE-A7C6-DA741FEBBA58}" srcOrd="8" destOrd="0" presId="urn:microsoft.com/office/officeart/2018/2/layout/IconLabelList"/>
    <dgm:cxn modelId="{EBA9DB13-D369-AA4B-A806-1703808B9055}" type="presParOf" srcId="{66CA524B-0C87-4BEE-A7C6-DA741FEBBA58}" destId="{9F6A4FD2-9612-41AE-A688-5226E83E7BEC}" srcOrd="0" destOrd="0" presId="urn:microsoft.com/office/officeart/2018/2/layout/IconLabelList"/>
    <dgm:cxn modelId="{3A34D135-3602-104B-8D2D-A1D3E09C7A2D}" type="presParOf" srcId="{66CA524B-0C87-4BEE-A7C6-DA741FEBBA58}" destId="{58D278CB-DFF2-42F7-A34D-CB236B94387B}" srcOrd="1" destOrd="0" presId="urn:microsoft.com/office/officeart/2018/2/layout/IconLabelList"/>
    <dgm:cxn modelId="{D9513E0E-2250-9942-A685-1212BEE0D3ED}" type="presParOf" srcId="{66CA524B-0C87-4BEE-A7C6-DA741FEBBA58}" destId="{C8C9DC1E-DC0A-4AC5-98FC-80B067023461}"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1D7BA9-A19B-411E-8DE0-8062CEDF77C0}">
      <dsp:nvSpPr>
        <dsp:cNvPr id="0" name=""/>
        <dsp:cNvSpPr/>
      </dsp:nvSpPr>
      <dsp:spPr>
        <a:xfrm>
          <a:off x="354817" y="811270"/>
          <a:ext cx="576650" cy="5766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5A2FB5-585D-4675-95D7-2F618B3FC7DE}">
      <dsp:nvSpPr>
        <dsp:cNvPr id="0" name=""/>
        <dsp:cNvSpPr/>
      </dsp:nvSpPr>
      <dsp:spPr>
        <a:xfrm>
          <a:off x="2419" y="1601334"/>
          <a:ext cx="1281445" cy="512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Instructions:</a:t>
          </a:r>
        </a:p>
      </dsp:txBody>
      <dsp:txXfrm>
        <a:off x="2419" y="1601334"/>
        <a:ext cx="1281445" cy="512578"/>
      </dsp:txXfrm>
    </dsp:sp>
    <dsp:sp modelId="{332A7119-3B3E-488D-8DF5-A155FA37CF3C}">
      <dsp:nvSpPr>
        <dsp:cNvPr id="0" name=""/>
        <dsp:cNvSpPr/>
      </dsp:nvSpPr>
      <dsp:spPr>
        <a:xfrm>
          <a:off x="1860515" y="811270"/>
          <a:ext cx="576650" cy="5766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793FC7-B3D7-4515-A8E2-12A1F018BFF5}">
      <dsp:nvSpPr>
        <dsp:cNvPr id="0" name=""/>
        <dsp:cNvSpPr/>
      </dsp:nvSpPr>
      <dsp:spPr>
        <a:xfrm>
          <a:off x="1508117" y="1601334"/>
          <a:ext cx="1281445" cy="512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t>1. Fold a square piece of paper diagonally to create an 'X' crease.</a:t>
          </a:r>
        </a:p>
      </dsp:txBody>
      <dsp:txXfrm>
        <a:off x="1508117" y="1601334"/>
        <a:ext cx="1281445" cy="512578"/>
      </dsp:txXfrm>
    </dsp:sp>
    <dsp:sp modelId="{DCB3B4BA-1ED1-4AFB-8492-071B420F84CA}">
      <dsp:nvSpPr>
        <dsp:cNvPr id="0" name=""/>
        <dsp:cNvSpPr/>
      </dsp:nvSpPr>
      <dsp:spPr>
        <a:xfrm>
          <a:off x="3366213" y="811270"/>
          <a:ext cx="576650" cy="57665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D0B2A5-98D0-4C55-AA33-0D1E548C0ACE}">
      <dsp:nvSpPr>
        <dsp:cNvPr id="0" name=""/>
        <dsp:cNvSpPr/>
      </dsp:nvSpPr>
      <dsp:spPr>
        <a:xfrm>
          <a:off x="3013816" y="1601334"/>
          <a:ext cx="1281445" cy="512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2. Cut along the creases halfway to the center.</a:t>
          </a:r>
        </a:p>
      </dsp:txBody>
      <dsp:txXfrm>
        <a:off x="3013816" y="1601334"/>
        <a:ext cx="1281445" cy="512578"/>
      </dsp:txXfrm>
    </dsp:sp>
    <dsp:sp modelId="{B07EEFC9-BA04-4B65-8198-0CF9FB81A6DB}">
      <dsp:nvSpPr>
        <dsp:cNvPr id="0" name=""/>
        <dsp:cNvSpPr/>
      </dsp:nvSpPr>
      <dsp:spPr>
        <a:xfrm>
          <a:off x="1107666" y="2434274"/>
          <a:ext cx="576650" cy="57665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775D7F-9491-4CF1-A2CC-2EA431A62404}">
      <dsp:nvSpPr>
        <dsp:cNvPr id="0" name=""/>
        <dsp:cNvSpPr/>
      </dsp:nvSpPr>
      <dsp:spPr>
        <a:xfrm>
          <a:off x="755268" y="3224338"/>
          <a:ext cx="1281445" cy="512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3. Fold every other corner toward the center and secure it with a paperclip.</a:t>
          </a:r>
        </a:p>
      </dsp:txBody>
      <dsp:txXfrm>
        <a:off x="755268" y="3224338"/>
        <a:ext cx="1281445" cy="512578"/>
      </dsp:txXfrm>
    </dsp:sp>
    <dsp:sp modelId="{9F6A4FD2-9612-41AE-A688-5226E83E7BEC}">
      <dsp:nvSpPr>
        <dsp:cNvPr id="0" name=""/>
        <dsp:cNvSpPr/>
      </dsp:nvSpPr>
      <dsp:spPr>
        <a:xfrm>
          <a:off x="2613364" y="2434274"/>
          <a:ext cx="576650" cy="57665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C9DC1E-DC0A-4AC5-98FC-80B067023461}">
      <dsp:nvSpPr>
        <dsp:cNvPr id="0" name=""/>
        <dsp:cNvSpPr/>
      </dsp:nvSpPr>
      <dsp:spPr>
        <a:xfrm>
          <a:off x="2260966" y="3224338"/>
          <a:ext cx="1281445" cy="512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4. Attach it to a pencil with string for a simple windmill!</a:t>
          </a:r>
        </a:p>
      </dsp:txBody>
      <dsp:txXfrm>
        <a:off x="2260966" y="3224338"/>
        <a:ext cx="1281445" cy="512578"/>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8DE74E-E2C8-4F3E-8B06-72CFDBC48EAA}" type="datetimeFigureOut">
              <a:rPr lang="en-GB" smtClean="0"/>
              <a:t>22/11/2025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69F868-3DA7-4EFB-9AC1-E9E1A119FCC7}" type="slidenum">
              <a:rPr lang="en-GB" smtClean="0"/>
              <a:t>‹#›</a:t>
            </a:fld>
            <a:endParaRPr lang="en-GB"/>
          </a:p>
        </p:txBody>
      </p:sp>
    </p:spTree>
    <p:extLst>
      <p:ext uri="{BB962C8B-B14F-4D97-AF65-F5344CB8AC3E}">
        <p14:creationId xmlns:p14="http://schemas.microsoft.com/office/powerpoint/2010/main" val="1382456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7163" y="509588"/>
            <a:ext cx="4533900" cy="2549525"/>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04428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7163" y="509588"/>
            <a:ext cx="4533900" cy="2549525"/>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39052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7163" y="509588"/>
            <a:ext cx="4533900" cy="2549525"/>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581178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Now it’s time for you to make your own pinwheel. </a:t>
            </a:r>
          </a:p>
          <a:p>
            <a:r>
              <a:rPr lang="en-GB" dirty="0"/>
              <a:t>We’re going to make our own paper windmills to see how wind energy works!</a:t>
            </a:r>
          </a:p>
          <a:p>
            <a:r>
              <a:rPr lang="en-GB" dirty="0"/>
              <a:t>Here are the steps: Fold your square paper diagonally to make an 'X' crease. </a:t>
            </a:r>
          </a:p>
          <a:p>
            <a:r>
              <a:rPr lang="en-GB" dirty="0"/>
              <a:t>Then, cut along the creases halfway to the centre. Fold every other corner toward the middle and secure it with a paperclip.</a:t>
            </a:r>
          </a:p>
          <a:p>
            <a:r>
              <a:rPr lang="en-GB" dirty="0"/>
              <a:t>Once you’ve made your windmill, you can attach it to a pencil with string to make a simple wind turbine.</a:t>
            </a:r>
          </a:p>
          <a:p>
            <a:r>
              <a:rPr lang="en-GB" dirty="0"/>
              <a:t>If we have a fan, we can use it to see how wind can make your windmill spin, just like a real wind turbine!</a:t>
            </a:r>
            <a:endParaRPr lang="en-US" dirty="0"/>
          </a:p>
        </p:txBody>
      </p:sp>
      <p:sp>
        <p:nvSpPr>
          <p:cNvPr id="4" name="Slide Number Placeholder 3"/>
          <p:cNvSpPr>
            <a:spLocks noGrp="1"/>
          </p:cNvSpPr>
          <p:nvPr>
            <p:ph type="sldNum" sz="quarter" idx="5"/>
          </p:nvPr>
        </p:nvSpPr>
        <p:spPr/>
        <p:txBody>
          <a:bodyPr/>
          <a:lstStyle/>
          <a:p>
            <a:fld id="{5C6A4037-16A0-D84A-B57B-CD56AEC4D149}" type="slidenum">
              <a:rPr lang="en-US" smtClean="0"/>
              <a:t>42</a:t>
            </a:fld>
            <a:endParaRPr lang="en-US"/>
          </a:p>
        </p:txBody>
      </p:sp>
    </p:spTree>
    <p:extLst>
      <p:ext uri="{BB962C8B-B14F-4D97-AF65-F5344CB8AC3E}">
        <p14:creationId xmlns:p14="http://schemas.microsoft.com/office/powerpoint/2010/main" val="22984367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2D7A-213C-F298-0E96-6311ACE0600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0B630C0-43D7-5DB9-BDBA-F029920399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Slide Number Placeholder 6">
            <a:extLst>
              <a:ext uri="{FF2B5EF4-FFF2-40B4-BE49-F238E27FC236}">
                <a16:creationId xmlns:a16="http://schemas.microsoft.com/office/drawing/2014/main" id="{9FA82578-D736-D508-7A7F-0EAA4598FA2A}"/>
              </a:ext>
            </a:extLst>
          </p:cNvPr>
          <p:cNvSpPr>
            <a:spLocks noGrp="1"/>
          </p:cNvSpPr>
          <p:nvPr>
            <p:ph type="sldNum" sz="quarter" idx="10"/>
          </p:nvPr>
        </p:nvSpPr>
        <p:spPr/>
        <p:txBody>
          <a:bodyPr/>
          <a:lstStyle/>
          <a:p>
            <a:fld id="{B1E448EC-BA8D-5F4B-A64E-56A9A82D0EAF}" type="slidenum">
              <a:rPr lang="en-US" smtClean="0"/>
              <a:t>‹#›</a:t>
            </a:fld>
            <a:endParaRPr lang="en-US"/>
          </a:p>
        </p:txBody>
      </p:sp>
      <p:pic>
        <p:nvPicPr>
          <p:cNvPr id="4" name="Picture 3" descr="A white logo on a black background&#10;&#10;Description automatically generated">
            <a:extLst>
              <a:ext uri="{FF2B5EF4-FFF2-40B4-BE49-F238E27FC236}">
                <a16:creationId xmlns:a16="http://schemas.microsoft.com/office/drawing/2014/main" id="{3005CBD3-1B31-BC69-F915-6A6EEB104550}"/>
              </a:ext>
            </a:extLst>
          </p:cNvPr>
          <p:cNvPicPr>
            <a:picLocks noChangeAspect="1"/>
          </p:cNvPicPr>
          <p:nvPr userDrawn="1"/>
        </p:nvPicPr>
        <p:blipFill rotWithShape="1">
          <a:blip r:embed="rId2"/>
          <a:srcRect t="42668" b="43111"/>
          <a:stretch/>
        </p:blipFill>
        <p:spPr>
          <a:xfrm>
            <a:off x="4224101" y="5584186"/>
            <a:ext cx="3743798" cy="532452"/>
          </a:xfrm>
          <a:prstGeom prst="rect">
            <a:avLst/>
          </a:prstGeom>
        </p:spPr>
      </p:pic>
    </p:spTree>
    <p:extLst>
      <p:ext uri="{BB962C8B-B14F-4D97-AF65-F5344CB8AC3E}">
        <p14:creationId xmlns:p14="http://schemas.microsoft.com/office/powerpoint/2010/main" val="7549594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36C6-818C-DD5A-9545-ECCFE7A0845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714E32-8DAE-0EBA-53A7-9F54233455A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white logo on a black background&#10;&#10;Description automatically generated">
            <a:extLst>
              <a:ext uri="{FF2B5EF4-FFF2-40B4-BE49-F238E27FC236}">
                <a16:creationId xmlns:a16="http://schemas.microsoft.com/office/drawing/2014/main" id="{BACC974C-279F-54B9-6F17-F78919A207C3}"/>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68865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465A-996A-FD0B-F129-D51410B10E1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DA4C36B-FE8F-4283-6FBB-6585EAA058A8}"/>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pic>
        <p:nvPicPr>
          <p:cNvPr id="5" name="Picture 4" descr="A white logo on a black background&#10;&#10;Description automatically generated">
            <a:extLst>
              <a:ext uri="{FF2B5EF4-FFF2-40B4-BE49-F238E27FC236}">
                <a16:creationId xmlns:a16="http://schemas.microsoft.com/office/drawing/2014/main" id="{979C2B2E-2BF0-8FBC-1900-64082B92D0BA}"/>
              </a:ext>
            </a:extLst>
          </p:cNvPr>
          <p:cNvPicPr>
            <a:picLocks noChangeAspect="1"/>
          </p:cNvPicPr>
          <p:nvPr userDrawn="1"/>
        </p:nvPicPr>
        <p:blipFill rotWithShape="1">
          <a:blip r:embed="rId2"/>
          <a:srcRect t="42668" b="43111"/>
          <a:stretch/>
        </p:blipFill>
        <p:spPr>
          <a:xfrm>
            <a:off x="771331" y="5584186"/>
            <a:ext cx="3743798" cy="532452"/>
          </a:xfrm>
          <a:prstGeom prst="rect">
            <a:avLst/>
          </a:prstGeom>
        </p:spPr>
      </p:pic>
    </p:spTree>
    <p:extLst>
      <p:ext uri="{BB962C8B-B14F-4D97-AF65-F5344CB8AC3E}">
        <p14:creationId xmlns:p14="http://schemas.microsoft.com/office/powerpoint/2010/main" val="1974720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D394-A059-BF6C-88B7-142643D0DE5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6173C87-C235-70ED-3603-9D4B6B9FD586}"/>
              </a:ext>
            </a:extLst>
          </p:cNvPr>
          <p:cNvSpPr>
            <a:spLocks noGrp="1"/>
          </p:cNvSpPr>
          <p:nvPr>
            <p:ph sz="half" idx="1"/>
          </p:nvPr>
        </p:nvSpPr>
        <p:spPr>
          <a:xfrm>
            <a:off x="838200" y="1825625"/>
            <a:ext cx="51816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0CB86246-49A7-BFFF-7FBE-989641D0382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descr="A white logo on a black background&#10;&#10;Description automatically generated">
            <a:extLst>
              <a:ext uri="{FF2B5EF4-FFF2-40B4-BE49-F238E27FC236}">
                <a16:creationId xmlns:a16="http://schemas.microsoft.com/office/drawing/2014/main" id="{F1F24FF9-7990-631F-D3E8-0CE3E0F036CC}"/>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870899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1F11-B824-E76C-5C5C-1BF99552D403}"/>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EBE480-F87D-2AD2-E54B-480341B7E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4196595-AAD2-B641-29EB-297C0981E6F3}"/>
              </a:ext>
            </a:extLst>
          </p:cNvPr>
          <p:cNvSpPr>
            <a:spLocks noGrp="1"/>
          </p:cNvSpPr>
          <p:nvPr>
            <p:ph sz="half" idx="2"/>
          </p:nvPr>
        </p:nvSpPr>
        <p:spPr>
          <a:xfrm>
            <a:off x="839788"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F8599BF-72EA-1118-E620-F3EF0044D7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1B4B64-52C8-94A5-B69D-437ED98E69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descr="A white logo on a black background&#10;&#10;Description automatically generated">
            <a:extLst>
              <a:ext uri="{FF2B5EF4-FFF2-40B4-BE49-F238E27FC236}">
                <a16:creationId xmlns:a16="http://schemas.microsoft.com/office/drawing/2014/main" id="{4A6596D3-97EC-B412-D032-33F2011FB923}"/>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378458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ECF5-F99B-6212-0D99-31A819DF15A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pic>
        <p:nvPicPr>
          <p:cNvPr id="6" name="Picture 5" descr="A white logo on a black background&#10;&#10;Description automatically generated">
            <a:extLst>
              <a:ext uri="{FF2B5EF4-FFF2-40B4-BE49-F238E27FC236}">
                <a16:creationId xmlns:a16="http://schemas.microsoft.com/office/drawing/2014/main" id="{01D174AC-3A3E-C3B6-4086-7FE6DB1591A3}"/>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611054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white logo on a black background&#10;&#10;Description automatically generated">
            <a:extLst>
              <a:ext uri="{FF2B5EF4-FFF2-40B4-BE49-F238E27FC236}">
                <a16:creationId xmlns:a16="http://schemas.microsoft.com/office/drawing/2014/main" id="{55E218D4-6DFC-473A-237F-E16AC9CB1EB9}"/>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595903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9F98-1E96-9E59-98B8-9F8292EC6E5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31DF1E8-6D7C-ACED-D84A-18E790E1D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DBE1085-809D-617C-6954-BC5873AFD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E24CD395-B09E-4492-B25E-843EF69AD30B}"/>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853228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387A-7745-9DED-FED5-D4B20A74E28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8A5AF6B-F3F4-B4B2-F6B6-B6BF0BEEC4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C212AE-376D-7312-8CC1-78C148BE3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E3AAB9FC-EFA8-3EB3-F060-BF9BD795B125}"/>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4150141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E25A-2A28-541F-45F1-08D2F8F01DB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6670C86-760D-27FF-4FA1-23D304FADA69}"/>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A white logo on a black background&#10;&#10;Description automatically generated">
            <a:extLst>
              <a:ext uri="{FF2B5EF4-FFF2-40B4-BE49-F238E27FC236}">
                <a16:creationId xmlns:a16="http://schemas.microsoft.com/office/drawing/2014/main" id="{75CC9426-7A78-DE04-C73A-5BA911E9AB4E}"/>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573818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AE02-D70D-C3C5-A6DA-DB7E4762BF3E}"/>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985F83-1679-0EC4-0D3E-B5F7501A5FE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01AA8A8D-6ED6-C192-9B23-39BB45E500C3}"/>
              </a:ext>
            </a:extLst>
          </p:cNvPr>
          <p:cNvSpPr>
            <a:spLocks noGrp="1"/>
          </p:cNvSpPr>
          <p:nvPr>
            <p:ph type="sldNum" sz="quarter" idx="10"/>
          </p:nvPr>
        </p:nvSpPr>
        <p:spPr/>
        <p:txBody>
          <a:bodyPr/>
          <a:lstStyle/>
          <a:p>
            <a:fld id="{B1E448EC-BA8D-5F4B-A64E-56A9A82D0EAF}" type="slidenum">
              <a:rPr lang="en-US" smtClean="0"/>
              <a:t>‹#›</a:t>
            </a:fld>
            <a:endParaRPr lang="en-US"/>
          </a:p>
        </p:txBody>
      </p:sp>
      <p:pic>
        <p:nvPicPr>
          <p:cNvPr id="4" name="Picture 3" descr="A white logo on a black background&#10;&#10;Description automatically generated">
            <a:extLst>
              <a:ext uri="{FF2B5EF4-FFF2-40B4-BE49-F238E27FC236}">
                <a16:creationId xmlns:a16="http://schemas.microsoft.com/office/drawing/2014/main" id="{B3D5AC98-F93D-067E-E97C-802A9308B3C1}"/>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697553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Title &amp; Bullets Alt">
    <p:spTree>
      <p:nvGrpSpPr>
        <p:cNvPr id="1" name=""/>
        <p:cNvGrpSpPr/>
        <p:nvPr/>
      </p:nvGrpSpPr>
      <p:grpSpPr>
        <a:xfrm>
          <a:off x="0" y="0"/>
          <a:ext cx="0" cy="0"/>
          <a:chOff x="0" y="0"/>
          <a:chExt cx="0" cy="0"/>
        </a:xfrm>
      </p:grpSpPr>
      <p:pic>
        <p:nvPicPr>
          <p:cNvPr id="80" name="shutterstock_477943561.jpg" descr="shutterstock_477943561.jpg"/>
          <p:cNvPicPr>
            <a:picLocks noChangeAspect="1"/>
          </p:cNvPicPr>
          <p:nvPr/>
        </p:nvPicPr>
        <p:blipFill>
          <a:blip r:embed="rId2"/>
          <a:srcRect b="1858"/>
          <a:stretch>
            <a:fillRect/>
          </a:stretch>
        </p:blipFill>
        <p:spPr>
          <a:xfrm>
            <a:off x="9214514" y="-2405988"/>
            <a:ext cx="5884069" cy="4948915"/>
          </a:xfrm>
          <a:prstGeom prst="rect">
            <a:avLst/>
          </a:prstGeom>
          <a:ln w="12700">
            <a:miter lim="400000"/>
          </a:ln>
        </p:spPr>
      </p:pic>
      <p:sp>
        <p:nvSpPr>
          <p:cNvPr id="81" name="Line"/>
          <p:cNvSpPr/>
          <p:nvPr/>
        </p:nvSpPr>
        <p:spPr>
          <a:xfrm flipV="1">
            <a:off x="381000" y="698316"/>
            <a:ext cx="11430000" cy="185"/>
          </a:xfrm>
          <a:prstGeom prst="line">
            <a:avLst/>
          </a:prstGeom>
          <a:ln w="25400">
            <a:solidFill>
              <a:srgbClr val="A6AAA9"/>
            </a:solidFill>
            <a:miter lim="400000"/>
          </a:ln>
        </p:spPr>
        <p:txBody>
          <a:bodyPr lIns="25400" tIns="25400" rIns="25400" bIns="25400" anchor="ctr"/>
          <a:lstStyle/>
          <a:p>
            <a:pPr defTabSz="228600">
              <a:spcBef>
                <a:spcPts val="0"/>
              </a:spcBef>
              <a:defRPr sz="1200">
                <a:solidFill>
                  <a:srgbClr val="000000"/>
                </a:solidFill>
                <a:latin typeface="Helvetica"/>
                <a:ea typeface="Helvetica"/>
                <a:cs typeface="Helvetica"/>
                <a:sym typeface="Helvetica"/>
              </a:defRPr>
            </a:pPr>
            <a:endParaRPr sz="600"/>
          </a:p>
        </p:txBody>
      </p:sp>
      <p:sp>
        <p:nvSpPr>
          <p:cNvPr id="82" name="Text"/>
          <p:cNvSpPr txBox="1">
            <a:spLocks noGrp="1"/>
          </p:cNvSpPr>
          <p:nvPr>
            <p:ph type="body" sz="quarter" idx="13"/>
          </p:nvPr>
        </p:nvSpPr>
        <p:spPr>
          <a:xfrm>
            <a:off x="381000" y="317500"/>
            <a:ext cx="10477500" cy="317500"/>
          </a:xfrm>
          <a:prstGeom prst="rect">
            <a:avLst/>
          </a:prstGeom>
        </p:spPr>
        <p:txBody>
          <a:bodyPr anchor="b">
            <a:spAutoFit/>
          </a:bodyPr>
          <a:lstStyle>
            <a:lvl1pPr marL="0" indent="0" defTabSz="323850">
              <a:lnSpc>
                <a:spcPct val="80000"/>
              </a:lnSpc>
              <a:spcBef>
                <a:spcPts val="0"/>
              </a:spcBef>
              <a:buClrTx/>
              <a:buSzTx/>
              <a:buFontTx/>
              <a:buNone/>
              <a:defRPr sz="1800" cap="all" spc="90">
                <a:latin typeface="DIN Alternate"/>
                <a:ea typeface="DIN Alternate"/>
                <a:cs typeface="DIN Alternate"/>
                <a:sym typeface="DIN Alternate"/>
              </a:defRPr>
            </a:lvl1pPr>
          </a:lstStyle>
          <a:p>
            <a:r>
              <a:t>Text</a:t>
            </a:r>
          </a:p>
        </p:txBody>
      </p:sp>
      <p:sp>
        <p:nvSpPr>
          <p:cNvPr id="83" name="Title Text"/>
          <p:cNvSpPr txBox="1">
            <a:spLocks noGrp="1"/>
          </p:cNvSpPr>
          <p:nvPr>
            <p:ph type="title"/>
          </p:nvPr>
        </p:nvSpPr>
        <p:spPr>
          <a:prstGeom prst="rect">
            <a:avLst/>
          </a:prstGeom>
        </p:spPr>
        <p:txBody>
          <a:bodyPr/>
          <a:lstStyle/>
          <a:p>
            <a:r>
              <a:t>Title Text</a:t>
            </a:r>
          </a:p>
        </p:txBody>
      </p:sp>
      <p:sp>
        <p:nvSpPr>
          <p:cNvPr id="84" name="Body Level One…"/>
          <p:cNvSpPr txBox="1">
            <a:spLocks noGrp="1"/>
          </p:cNvSpPr>
          <p:nvPr>
            <p:ph type="body" idx="1"/>
          </p:nvPr>
        </p:nvSpPr>
        <p:spPr>
          <a:prstGeom prst="rect">
            <a:avLst/>
          </a:prstGeom>
        </p:spPr>
        <p:txBody>
          <a:bodyPr/>
          <a:lstStyle>
            <a:lvl1pPr>
              <a:buClr>
                <a:schemeClr val="accent1"/>
              </a:buClr>
              <a:buChar char="▸"/>
            </a:lvl1pPr>
            <a:lvl2pPr>
              <a:buClr>
                <a:schemeClr val="accent1"/>
              </a:buClr>
              <a:buChar char="▸"/>
            </a:lvl2pPr>
            <a:lvl3pPr>
              <a:buClr>
                <a:schemeClr val="accent1"/>
              </a:buClr>
              <a:buChar char="▸"/>
            </a:lvl3pPr>
            <a:lvl4pPr>
              <a:buClr>
                <a:schemeClr val="accent1"/>
              </a:buClr>
              <a:buChar char="▸"/>
            </a:lvl4pPr>
            <a:lvl5pPr>
              <a:buClr>
                <a:schemeClr val="accent1"/>
              </a:buClr>
              <a:buChar char="▸"/>
            </a:lvl5pPr>
          </a:lstStyle>
          <a:p>
            <a:r>
              <a:t>Body Level One</a:t>
            </a:r>
          </a:p>
          <a:p>
            <a:pPr lvl="1"/>
            <a:r>
              <a:t>Body Level Two</a:t>
            </a:r>
          </a:p>
          <a:p>
            <a:pPr lvl="2"/>
            <a:r>
              <a:t>Body Level Three</a:t>
            </a:r>
          </a:p>
          <a:p>
            <a:pPr lvl="3"/>
            <a:r>
              <a:t>Body Level Four</a:t>
            </a:r>
          </a:p>
          <a:p>
            <a:pPr lvl="4"/>
            <a:r>
              <a:t>Body Level Five</a:t>
            </a:r>
          </a:p>
        </p:txBody>
      </p:sp>
      <p:pic>
        <p:nvPicPr>
          <p:cNvPr id="85" name="Image" descr="Image"/>
          <p:cNvPicPr>
            <a:picLocks noChangeAspect="1"/>
          </p:cNvPicPr>
          <p:nvPr/>
        </p:nvPicPr>
        <p:blipFill>
          <a:blip r:embed="rId3"/>
          <a:stretch>
            <a:fillRect/>
          </a:stretch>
        </p:blipFill>
        <p:spPr>
          <a:xfrm>
            <a:off x="10870511" y="423252"/>
            <a:ext cx="938576" cy="524914"/>
          </a:xfrm>
          <a:prstGeom prst="rect">
            <a:avLst/>
          </a:prstGeom>
          <a:ln w="12700">
            <a:miter lim="400000"/>
          </a:ln>
        </p:spPr>
      </p:pic>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915661560"/>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ext and Imag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213CB03-640E-6669-471F-12AD2AE6ED3D}"/>
              </a:ext>
            </a:extLst>
          </p:cNvPr>
          <p:cNvSpPr>
            <a:spLocks noGrp="1"/>
          </p:cNvSpPr>
          <p:nvPr>
            <p:ph type="body" sz="quarter" idx="20" hasCustomPrompt="1"/>
          </p:nvPr>
        </p:nvSpPr>
        <p:spPr>
          <a:xfrm>
            <a:off x="407222" y="1138508"/>
            <a:ext cx="3006127" cy="5171015"/>
          </a:xfrm>
          <a:prstGeom prst="rect">
            <a:avLst/>
          </a:prstGeom>
        </p:spPr>
        <p:txBody>
          <a:bodyPr lIns="0" tIns="0" rIns="0" bIns="0"/>
          <a:lstStyle>
            <a:lvl1pPr>
              <a:defRPr sz="825">
                <a:solidFill>
                  <a:schemeClr val="tx1">
                    <a:lumMod val="75000"/>
                    <a:lumOff val="25000"/>
                  </a:schemeClr>
                </a:solidFill>
                <a:latin typeface="+mn-lt"/>
              </a:defRPr>
            </a:lvl1pPr>
            <a:lvl2pPr>
              <a:defRPr sz="825">
                <a:solidFill>
                  <a:schemeClr val="tx1">
                    <a:lumMod val="75000"/>
                    <a:lumOff val="25000"/>
                  </a:schemeClr>
                </a:solidFill>
                <a:latin typeface="+mn-lt"/>
              </a:defRPr>
            </a:lvl2pPr>
            <a:lvl3pPr>
              <a:defRPr sz="825">
                <a:solidFill>
                  <a:schemeClr val="tx1">
                    <a:lumMod val="75000"/>
                    <a:lumOff val="25000"/>
                  </a:schemeClr>
                </a:solidFill>
                <a:latin typeface="+mn-lt"/>
              </a:defRPr>
            </a:lvl3pPr>
            <a:lvl4pPr>
              <a:defRPr sz="825">
                <a:solidFill>
                  <a:schemeClr val="tx1">
                    <a:lumMod val="75000"/>
                    <a:lumOff val="25000"/>
                  </a:schemeClr>
                </a:solidFill>
                <a:latin typeface="+mn-lt"/>
              </a:defRPr>
            </a:lvl4pPr>
            <a:lvl5pPr>
              <a:defRPr sz="825">
                <a:solidFill>
                  <a:schemeClr val="tx1">
                    <a:lumMod val="75000"/>
                    <a:lumOff val="25000"/>
                  </a:schemeClr>
                </a:solidFill>
                <a:latin typeface="+mn-lt"/>
              </a:defRPr>
            </a:lvl5pPr>
          </a:lstStyle>
          <a:p>
            <a:pPr lvl="0"/>
            <a:r>
              <a:rPr lang="en-US" noProof="0"/>
              <a:t>Click to modify the pattern title style</a:t>
            </a:r>
          </a:p>
          <a:p>
            <a:pPr lvl="1"/>
            <a:r>
              <a:rPr lang="en-US" noProof="0"/>
              <a:t>Second Level</a:t>
            </a:r>
          </a:p>
          <a:p>
            <a:pPr lvl="2"/>
            <a:r>
              <a:rPr lang="en-US"/>
              <a:t>Third</a:t>
            </a:r>
            <a:r>
              <a:rPr lang="en-US" noProof="0"/>
              <a:t> Level</a:t>
            </a:r>
          </a:p>
          <a:p>
            <a:pPr lvl="3"/>
            <a:r>
              <a:rPr lang="en-US"/>
              <a:t>Fourth</a:t>
            </a:r>
            <a:r>
              <a:rPr lang="en-US" noProof="0"/>
              <a:t> Level</a:t>
            </a:r>
          </a:p>
          <a:p>
            <a:pPr lvl="4"/>
            <a:r>
              <a:rPr lang="en-US"/>
              <a:t>Fifth</a:t>
            </a:r>
            <a:r>
              <a:rPr lang="en-US" noProof="0"/>
              <a:t> Level</a:t>
            </a:r>
          </a:p>
        </p:txBody>
      </p:sp>
      <p:sp>
        <p:nvSpPr>
          <p:cNvPr id="7" name="Picture Placeholder 6">
            <a:extLst>
              <a:ext uri="{FF2B5EF4-FFF2-40B4-BE49-F238E27FC236}">
                <a16:creationId xmlns:a16="http://schemas.microsoft.com/office/drawing/2014/main" id="{39CEEF4A-7598-08FC-4508-B7EB08BD0A5A}"/>
              </a:ext>
            </a:extLst>
          </p:cNvPr>
          <p:cNvSpPr>
            <a:spLocks noGrp="1"/>
          </p:cNvSpPr>
          <p:nvPr>
            <p:ph type="pic" sz="quarter" idx="13" hasCustomPrompt="1"/>
          </p:nvPr>
        </p:nvSpPr>
        <p:spPr>
          <a:xfrm>
            <a:off x="3719755" y="1138519"/>
            <a:ext cx="8065027" cy="5170803"/>
          </a:xfrm>
          <a:prstGeom prst="roundRect">
            <a:avLst>
              <a:gd name="adj" fmla="val 1974"/>
            </a:avLst>
          </a:prstGeom>
        </p:spPr>
        <p:txBody>
          <a:bodyPr/>
          <a:lstStyle/>
          <a:p>
            <a:r>
              <a:rPr lang="en-US"/>
              <a:t>Click on the icon to add an image</a:t>
            </a:r>
          </a:p>
        </p:txBody>
      </p:sp>
      <p:sp>
        <p:nvSpPr>
          <p:cNvPr id="23" name="Marcador de número de diapositiva 2">
            <a:extLst>
              <a:ext uri="{FF2B5EF4-FFF2-40B4-BE49-F238E27FC236}">
                <a16:creationId xmlns:a16="http://schemas.microsoft.com/office/drawing/2014/main" id="{BBB0FEA3-A194-17EC-DF0F-9052FE9B319A}"/>
              </a:ext>
            </a:extLst>
          </p:cNvPr>
          <p:cNvSpPr>
            <a:spLocks noGrp="1"/>
          </p:cNvSpPr>
          <p:nvPr>
            <p:ph type="sldNum" sz="quarter" idx="4"/>
          </p:nvPr>
        </p:nvSpPr>
        <p:spPr>
          <a:xfrm>
            <a:off x="11164832" y="6453338"/>
            <a:ext cx="619949" cy="240554"/>
          </a:xfrm>
          <a:prstGeom prst="rect">
            <a:avLst/>
          </a:prstGeom>
        </p:spPr>
        <p:txBody>
          <a:bodyPr/>
          <a:lstStyle>
            <a:lvl1pPr algn="r">
              <a:defRPr>
                <a:latin typeface="+mn-lt"/>
              </a:defRPr>
            </a:lvl1pPr>
          </a:lstStyle>
          <a:p>
            <a:fld id="{C1FF6DA9-008F-8B48-92A6-B652298478BF}" type="slidenum">
              <a:rPr lang="en-US" smtClean="0"/>
              <a:t>‹#›</a:t>
            </a:fld>
            <a:endParaRPr lang="en-US"/>
          </a:p>
        </p:txBody>
      </p:sp>
      <p:sp>
        <p:nvSpPr>
          <p:cNvPr id="2" name="Title 20">
            <a:extLst>
              <a:ext uri="{FF2B5EF4-FFF2-40B4-BE49-F238E27FC236}">
                <a16:creationId xmlns:a16="http://schemas.microsoft.com/office/drawing/2014/main" id="{B79B5114-61BB-C45E-E021-547B05EE8E25}"/>
              </a:ext>
            </a:extLst>
          </p:cNvPr>
          <p:cNvSpPr>
            <a:spLocks noGrp="1"/>
          </p:cNvSpPr>
          <p:nvPr>
            <p:ph type="title" hasCustomPrompt="1"/>
          </p:nvPr>
        </p:nvSpPr>
        <p:spPr>
          <a:xfrm>
            <a:off x="406799" y="265346"/>
            <a:ext cx="9642636" cy="505294"/>
          </a:xfrm>
        </p:spPr>
        <p:txBody>
          <a:bodyPr anchor="ctr" anchorCtr="0"/>
          <a:lstStyle/>
          <a:p>
            <a:r>
              <a:rPr lang="en-GB"/>
              <a:t>Click to edit Master title style</a:t>
            </a:r>
            <a:endParaRPr lang="en-US"/>
          </a:p>
        </p:txBody>
      </p:sp>
      <p:cxnSp>
        <p:nvCxnSpPr>
          <p:cNvPr id="3" name="Conector recto 17">
            <a:extLst>
              <a:ext uri="{FF2B5EF4-FFF2-40B4-BE49-F238E27FC236}">
                <a16:creationId xmlns:a16="http://schemas.microsoft.com/office/drawing/2014/main" id="{3501B1E7-5F0B-E093-B06A-6C259FC1417D}"/>
              </a:ext>
            </a:extLst>
          </p:cNvPr>
          <p:cNvCxnSpPr>
            <a:cxnSpLocks/>
          </p:cNvCxnSpPr>
          <p:nvPr/>
        </p:nvCxnSpPr>
        <p:spPr>
          <a:xfrm>
            <a:off x="395847" y="770640"/>
            <a:ext cx="11388935"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85174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2D7A-213C-F298-0E96-6311ACE0600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0B630C0-43D7-5DB9-BDBA-F029920399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Slide Number Placeholder 6">
            <a:extLst>
              <a:ext uri="{FF2B5EF4-FFF2-40B4-BE49-F238E27FC236}">
                <a16:creationId xmlns:a16="http://schemas.microsoft.com/office/drawing/2014/main" id="{9FA82578-D736-D508-7A7F-0EAA4598FA2A}"/>
              </a:ext>
            </a:extLst>
          </p:cNvPr>
          <p:cNvSpPr>
            <a:spLocks noGrp="1"/>
          </p:cNvSpPr>
          <p:nvPr>
            <p:ph type="sldNum" sz="quarter" idx="10"/>
          </p:nvPr>
        </p:nvSpPr>
        <p:spPr/>
        <p:txBody>
          <a:bodyPr/>
          <a:lstStyle/>
          <a:p>
            <a:fld id="{B1E448EC-BA8D-5F4B-A64E-56A9A82D0EAF}" type="slidenum">
              <a:rPr lang="en-US" smtClean="0"/>
              <a:t>‹#›</a:t>
            </a:fld>
            <a:endParaRPr lang="en-US"/>
          </a:p>
        </p:txBody>
      </p:sp>
      <p:pic>
        <p:nvPicPr>
          <p:cNvPr id="4" name="Picture 3" descr="A white logo on a black background&#10;&#10;Description automatically generated">
            <a:extLst>
              <a:ext uri="{FF2B5EF4-FFF2-40B4-BE49-F238E27FC236}">
                <a16:creationId xmlns:a16="http://schemas.microsoft.com/office/drawing/2014/main" id="{33272FA7-DDC2-863C-FBB9-FB29A01D71DC}"/>
              </a:ext>
            </a:extLst>
          </p:cNvPr>
          <p:cNvPicPr>
            <a:picLocks noChangeAspect="1"/>
          </p:cNvPicPr>
          <p:nvPr userDrawn="1"/>
        </p:nvPicPr>
        <p:blipFill rotWithShape="1">
          <a:blip r:embed="rId2"/>
          <a:srcRect t="42668" b="43111"/>
          <a:stretch/>
        </p:blipFill>
        <p:spPr>
          <a:xfrm>
            <a:off x="4224101" y="5584186"/>
            <a:ext cx="3743798" cy="532452"/>
          </a:xfrm>
          <a:prstGeom prst="rect">
            <a:avLst/>
          </a:prstGeom>
        </p:spPr>
      </p:pic>
    </p:spTree>
    <p:extLst>
      <p:ext uri="{BB962C8B-B14F-4D97-AF65-F5344CB8AC3E}">
        <p14:creationId xmlns:p14="http://schemas.microsoft.com/office/powerpoint/2010/main" val="16340016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36C6-818C-DD5A-9545-ECCFE7A0845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714E32-8DAE-0EBA-53A7-9F54233455A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white logo on a black background&#10;&#10;Description automatically generated">
            <a:extLst>
              <a:ext uri="{FF2B5EF4-FFF2-40B4-BE49-F238E27FC236}">
                <a16:creationId xmlns:a16="http://schemas.microsoft.com/office/drawing/2014/main" id="{6496E16C-71CC-654E-D4A0-F454D321726F}"/>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2566153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465A-996A-FD0B-F129-D51410B10E1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DA4C36B-FE8F-4283-6FBB-6585EAA058A8}"/>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pic>
        <p:nvPicPr>
          <p:cNvPr id="4" name="Picture 3" descr="A white logo on a black background&#10;&#10;Description automatically generated">
            <a:extLst>
              <a:ext uri="{FF2B5EF4-FFF2-40B4-BE49-F238E27FC236}">
                <a16:creationId xmlns:a16="http://schemas.microsoft.com/office/drawing/2014/main" id="{D233EA9A-0C14-E42D-DC65-DBA9E7DF3A92}"/>
              </a:ext>
            </a:extLst>
          </p:cNvPr>
          <p:cNvPicPr>
            <a:picLocks noChangeAspect="1"/>
          </p:cNvPicPr>
          <p:nvPr userDrawn="1"/>
        </p:nvPicPr>
        <p:blipFill rotWithShape="1">
          <a:blip r:embed="rId2"/>
          <a:srcRect t="42668" b="43111"/>
          <a:stretch/>
        </p:blipFill>
        <p:spPr>
          <a:xfrm>
            <a:off x="771331" y="5584186"/>
            <a:ext cx="3743798" cy="532452"/>
          </a:xfrm>
          <a:prstGeom prst="rect">
            <a:avLst/>
          </a:prstGeom>
        </p:spPr>
      </p:pic>
    </p:spTree>
    <p:extLst>
      <p:ext uri="{BB962C8B-B14F-4D97-AF65-F5344CB8AC3E}">
        <p14:creationId xmlns:p14="http://schemas.microsoft.com/office/powerpoint/2010/main" val="20082341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D394-A059-BF6C-88B7-142643D0DE5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6173C87-C235-70ED-3603-9D4B6B9FD586}"/>
              </a:ext>
            </a:extLst>
          </p:cNvPr>
          <p:cNvSpPr>
            <a:spLocks noGrp="1"/>
          </p:cNvSpPr>
          <p:nvPr>
            <p:ph sz="half" idx="1"/>
          </p:nvPr>
        </p:nvSpPr>
        <p:spPr>
          <a:xfrm>
            <a:off x="838200" y="1825625"/>
            <a:ext cx="51816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0CB86246-49A7-BFFF-7FBE-989641D0382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248298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1F11-B824-E76C-5C5C-1BF99552D403}"/>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EBE480-F87D-2AD2-E54B-480341B7E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4196595-AAD2-B641-29EB-297C0981E6F3}"/>
              </a:ext>
            </a:extLst>
          </p:cNvPr>
          <p:cNvSpPr>
            <a:spLocks noGrp="1"/>
          </p:cNvSpPr>
          <p:nvPr>
            <p:ph sz="half" idx="2"/>
          </p:nvPr>
        </p:nvSpPr>
        <p:spPr>
          <a:xfrm>
            <a:off x="839788"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F8599BF-72EA-1118-E620-F3EF0044D7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1B4B64-52C8-94A5-B69D-437ED98E69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descr="A white logo on a black background&#10;&#10;Description automatically generated">
            <a:extLst>
              <a:ext uri="{FF2B5EF4-FFF2-40B4-BE49-F238E27FC236}">
                <a16:creationId xmlns:a16="http://schemas.microsoft.com/office/drawing/2014/main" id="{EE607831-A56C-4318-DCBE-20FF5F9F0FA8}"/>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8402755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ECF5-F99B-6212-0D99-31A819DF15A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Tree>
    <p:extLst>
      <p:ext uri="{BB962C8B-B14F-4D97-AF65-F5344CB8AC3E}">
        <p14:creationId xmlns:p14="http://schemas.microsoft.com/office/powerpoint/2010/main" val="32678652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white logo on a black background&#10;&#10;Description automatically generated">
            <a:extLst>
              <a:ext uri="{FF2B5EF4-FFF2-40B4-BE49-F238E27FC236}">
                <a16:creationId xmlns:a16="http://schemas.microsoft.com/office/drawing/2014/main" id="{C9B950CC-364E-6563-11BE-7A2266EDE0D8}"/>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pic>
        <p:nvPicPr>
          <p:cNvPr id="6" name="Picture 5" descr="A white logo on a black background&#10;&#10;Description automatically generated">
            <a:extLst>
              <a:ext uri="{FF2B5EF4-FFF2-40B4-BE49-F238E27FC236}">
                <a16:creationId xmlns:a16="http://schemas.microsoft.com/office/drawing/2014/main" id="{4E243E61-C02C-FD6D-4572-A42F5B6CB657}"/>
              </a:ext>
            </a:extLst>
          </p:cNvPr>
          <p:cNvPicPr>
            <a:picLocks noChangeAspect="1"/>
          </p:cNvPicPr>
          <p:nvPr userDrawn="1"/>
        </p:nvPicPr>
        <p:blipFill rotWithShape="1">
          <a:blip r:embed="rId3"/>
          <a:srcRect t="42668" b="43111"/>
          <a:stretch/>
        </p:blipFill>
        <p:spPr>
          <a:xfrm>
            <a:off x="478364" y="6477334"/>
            <a:ext cx="1456184" cy="207102"/>
          </a:xfrm>
          <a:prstGeom prst="rect">
            <a:avLst/>
          </a:prstGeom>
        </p:spPr>
      </p:pic>
    </p:spTree>
    <p:extLst>
      <p:ext uri="{BB962C8B-B14F-4D97-AF65-F5344CB8AC3E}">
        <p14:creationId xmlns:p14="http://schemas.microsoft.com/office/powerpoint/2010/main" val="23595498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9F98-1E96-9E59-98B8-9F8292EC6E5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31DF1E8-6D7C-ACED-D84A-18E790E1D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DBE1085-809D-617C-6954-BC5873AFD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E079FC72-750E-5860-339B-8A6ECA9274C3}"/>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5616963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387A-7745-9DED-FED5-D4B20A74E28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8A5AF6B-F3F4-B4B2-F6B6-B6BF0BEEC4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C212AE-376D-7312-8CC1-78C148BE3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F15E39A1-A97C-D4F2-54EE-AD5D83E85ED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6454981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E25A-2A28-541F-45F1-08D2F8F01DB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6670C86-760D-27FF-4FA1-23D304FADA69}"/>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A white logo on a black background&#10;&#10;Description automatically generated">
            <a:extLst>
              <a:ext uri="{FF2B5EF4-FFF2-40B4-BE49-F238E27FC236}">
                <a16:creationId xmlns:a16="http://schemas.microsoft.com/office/drawing/2014/main" id="{4CE47913-C39F-51AB-436B-B993523FA14D}"/>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41676781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AE02-D70D-C3C5-A6DA-DB7E4762BF3E}"/>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985F83-1679-0EC4-0D3E-B5F7501A5FE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01AA8A8D-6ED6-C192-9B23-39BB45E500C3}"/>
              </a:ext>
            </a:extLst>
          </p:cNvPr>
          <p:cNvSpPr>
            <a:spLocks noGrp="1"/>
          </p:cNvSpPr>
          <p:nvPr>
            <p:ph type="sldNum" sz="quarter" idx="10"/>
          </p:nvPr>
        </p:nvSpPr>
        <p:spPr/>
        <p:txBody>
          <a:bodyPr/>
          <a:lstStyle/>
          <a:p>
            <a:fld id="{B1E448EC-BA8D-5F4B-A64E-56A9A82D0EAF}" type="slidenum">
              <a:rPr lang="en-US" smtClean="0"/>
              <a:t>‹#›</a:t>
            </a:fld>
            <a:endParaRPr lang="en-US"/>
          </a:p>
        </p:txBody>
      </p:sp>
      <p:pic>
        <p:nvPicPr>
          <p:cNvPr id="4" name="Picture 3" descr="A white logo on a black background&#10;&#10;Description automatically generated">
            <a:extLst>
              <a:ext uri="{FF2B5EF4-FFF2-40B4-BE49-F238E27FC236}">
                <a16:creationId xmlns:a16="http://schemas.microsoft.com/office/drawing/2014/main" id="{B88EC2F2-6D1B-B0BA-473B-77F36BE48C6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2102912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2D7A-213C-F298-0E96-6311ACE0600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0B630C0-43D7-5DB9-BDBA-F029920399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Slide Number Placeholder 6">
            <a:extLst>
              <a:ext uri="{FF2B5EF4-FFF2-40B4-BE49-F238E27FC236}">
                <a16:creationId xmlns:a16="http://schemas.microsoft.com/office/drawing/2014/main" id="{9FA82578-D736-D508-7A7F-0EAA4598FA2A}"/>
              </a:ext>
            </a:extLst>
          </p:cNvPr>
          <p:cNvSpPr>
            <a:spLocks noGrp="1"/>
          </p:cNvSpPr>
          <p:nvPr>
            <p:ph type="sldNum" sz="quarter" idx="10"/>
          </p:nvPr>
        </p:nvSpPr>
        <p:spPr/>
        <p:txBody>
          <a:bodyPr/>
          <a:lstStyle/>
          <a:p>
            <a:fld id="{B1E448EC-BA8D-5F4B-A64E-56A9A82D0EAF}" type="slidenum">
              <a:rPr lang="en-US" smtClean="0"/>
              <a:t>‹#›</a:t>
            </a:fld>
            <a:endParaRPr lang="en-US"/>
          </a:p>
        </p:txBody>
      </p:sp>
      <p:pic>
        <p:nvPicPr>
          <p:cNvPr id="4" name="Picture 3" descr="A white logo on a black background&#10;&#10;Description automatically generated">
            <a:extLst>
              <a:ext uri="{FF2B5EF4-FFF2-40B4-BE49-F238E27FC236}">
                <a16:creationId xmlns:a16="http://schemas.microsoft.com/office/drawing/2014/main" id="{5E788930-7F41-4C89-4C66-58B7087AFB35}"/>
              </a:ext>
            </a:extLst>
          </p:cNvPr>
          <p:cNvPicPr>
            <a:picLocks noChangeAspect="1"/>
          </p:cNvPicPr>
          <p:nvPr userDrawn="1"/>
        </p:nvPicPr>
        <p:blipFill rotWithShape="1">
          <a:blip r:embed="rId2"/>
          <a:srcRect t="42668" b="43111"/>
          <a:stretch/>
        </p:blipFill>
        <p:spPr>
          <a:xfrm>
            <a:off x="4224101" y="5584186"/>
            <a:ext cx="3743798" cy="532452"/>
          </a:xfrm>
          <a:prstGeom prst="rect">
            <a:avLst/>
          </a:prstGeom>
        </p:spPr>
      </p:pic>
    </p:spTree>
    <p:extLst>
      <p:ext uri="{BB962C8B-B14F-4D97-AF65-F5344CB8AC3E}">
        <p14:creationId xmlns:p14="http://schemas.microsoft.com/office/powerpoint/2010/main" val="7605947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36C6-818C-DD5A-9545-ECCFE7A0845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714E32-8DAE-0EBA-53A7-9F54233455A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white logo on a black background&#10;&#10;Description automatically generated">
            <a:extLst>
              <a:ext uri="{FF2B5EF4-FFF2-40B4-BE49-F238E27FC236}">
                <a16:creationId xmlns:a16="http://schemas.microsoft.com/office/drawing/2014/main" id="{D82C2B9D-B198-98FC-1FF1-FA82442DE521}"/>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244218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465A-996A-FD0B-F129-D51410B10E1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DA4C36B-FE8F-4283-6FBB-6585EAA058A8}"/>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pic>
        <p:nvPicPr>
          <p:cNvPr id="4" name="Picture 3" descr="A white logo on a black background&#10;&#10;Description automatically generated">
            <a:extLst>
              <a:ext uri="{FF2B5EF4-FFF2-40B4-BE49-F238E27FC236}">
                <a16:creationId xmlns:a16="http://schemas.microsoft.com/office/drawing/2014/main" id="{B5795453-BFCB-9E46-CA50-07BA58BDD5D6}"/>
              </a:ext>
            </a:extLst>
          </p:cNvPr>
          <p:cNvPicPr>
            <a:picLocks noChangeAspect="1"/>
          </p:cNvPicPr>
          <p:nvPr userDrawn="1"/>
        </p:nvPicPr>
        <p:blipFill rotWithShape="1">
          <a:blip r:embed="rId2"/>
          <a:srcRect t="42668" b="43111"/>
          <a:stretch/>
        </p:blipFill>
        <p:spPr>
          <a:xfrm>
            <a:off x="771331" y="5584186"/>
            <a:ext cx="3743798" cy="532452"/>
          </a:xfrm>
          <a:prstGeom prst="rect">
            <a:avLst/>
          </a:prstGeom>
        </p:spPr>
      </p:pic>
    </p:spTree>
    <p:extLst>
      <p:ext uri="{BB962C8B-B14F-4D97-AF65-F5344CB8AC3E}">
        <p14:creationId xmlns:p14="http://schemas.microsoft.com/office/powerpoint/2010/main" val="29186181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D394-A059-BF6C-88B7-142643D0DE5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6173C87-C235-70ED-3603-9D4B6B9FD586}"/>
              </a:ext>
            </a:extLst>
          </p:cNvPr>
          <p:cNvSpPr>
            <a:spLocks noGrp="1"/>
          </p:cNvSpPr>
          <p:nvPr>
            <p:ph sz="half" idx="1"/>
          </p:nvPr>
        </p:nvSpPr>
        <p:spPr>
          <a:xfrm>
            <a:off x="838200" y="1825625"/>
            <a:ext cx="51816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0CB86246-49A7-BFFF-7FBE-989641D0382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descr="A white logo on a black background&#10;&#10;Description automatically generated">
            <a:extLst>
              <a:ext uri="{FF2B5EF4-FFF2-40B4-BE49-F238E27FC236}">
                <a16:creationId xmlns:a16="http://schemas.microsoft.com/office/drawing/2014/main" id="{D0BB6D36-3250-46AE-67F7-D1B82F6B0285}"/>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5591607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1F11-B824-E76C-5C5C-1BF99552D403}"/>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EBE480-F87D-2AD2-E54B-480341B7E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4196595-AAD2-B641-29EB-297C0981E6F3}"/>
              </a:ext>
            </a:extLst>
          </p:cNvPr>
          <p:cNvSpPr>
            <a:spLocks noGrp="1"/>
          </p:cNvSpPr>
          <p:nvPr>
            <p:ph sz="half" idx="2"/>
          </p:nvPr>
        </p:nvSpPr>
        <p:spPr>
          <a:xfrm>
            <a:off x="839788"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F8599BF-72EA-1118-E620-F3EF0044D7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1B4B64-52C8-94A5-B69D-437ED98E69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descr="A white logo on a black background&#10;&#10;Description automatically generated">
            <a:extLst>
              <a:ext uri="{FF2B5EF4-FFF2-40B4-BE49-F238E27FC236}">
                <a16:creationId xmlns:a16="http://schemas.microsoft.com/office/drawing/2014/main" id="{41A98958-60BF-D483-CB77-72E5C001FC57}"/>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8916705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ECF5-F99B-6212-0D99-31A819DF15A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pic>
        <p:nvPicPr>
          <p:cNvPr id="6" name="Picture 5" descr="A white logo on a black background&#10;&#10;Description automatically generated">
            <a:extLst>
              <a:ext uri="{FF2B5EF4-FFF2-40B4-BE49-F238E27FC236}">
                <a16:creationId xmlns:a16="http://schemas.microsoft.com/office/drawing/2014/main" id="{D9BE7DD7-1AA8-4490-B514-607990C2C123}"/>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863045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white logo on a black background&#10;&#10;Description automatically generated">
            <a:extLst>
              <a:ext uri="{FF2B5EF4-FFF2-40B4-BE49-F238E27FC236}">
                <a16:creationId xmlns:a16="http://schemas.microsoft.com/office/drawing/2014/main" id="{F5188926-AB8E-5063-FA81-AE6CD87DFF9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9622632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9F98-1E96-9E59-98B8-9F8292EC6E5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31DF1E8-6D7C-ACED-D84A-18E790E1D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DBE1085-809D-617C-6954-BC5873AFD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32BD4F4C-B521-3F3A-4837-6E2DA3F50C14}"/>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25009841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387A-7745-9DED-FED5-D4B20A74E28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8A5AF6B-F3F4-B4B2-F6B6-B6BF0BEEC4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C212AE-376D-7312-8CC1-78C148BE3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F03E10C1-0F92-87E0-D389-CB688BE8D29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6505542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E25A-2A28-541F-45F1-08D2F8F01DB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6670C86-760D-27FF-4FA1-23D304FADA69}"/>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A white logo on a black background&#10;&#10;Description automatically generated">
            <a:extLst>
              <a:ext uri="{FF2B5EF4-FFF2-40B4-BE49-F238E27FC236}">
                <a16:creationId xmlns:a16="http://schemas.microsoft.com/office/drawing/2014/main" id="{D968AC6E-3432-670D-203B-E110F83B953B}"/>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5131186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AE02-D70D-C3C5-A6DA-DB7E4762BF3E}"/>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985F83-1679-0EC4-0D3E-B5F7501A5FE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01AA8A8D-6ED6-C192-9B23-39BB45E500C3}"/>
              </a:ext>
            </a:extLst>
          </p:cNvPr>
          <p:cNvSpPr>
            <a:spLocks noGrp="1"/>
          </p:cNvSpPr>
          <p:nvPr>
            <p:ph type="sldNum" sz="quarter" idx="10"/>
          </p:nvPr>
        </p:nvSpPr>
        <p:spPr/>
        <p:txBody>
          <a:bodyPr/>
          <a:lstStyle/>
          <a:p>
            <a:fld id="{B1E448EC-BA8D-5F4B-A64E-56A9A82D0EAF}" type="slidenum">
              <a:rPr lang="en-US" smtClean="0"/>
              <a:t>‹#›</a:t>
            </a:fld>
            <a:endParaRPr lang="en-US"/>
          </a:p>
        </p:txBody>
      </p:sp>
      <p:pic>
        <p:nvPicPr>
          <p:cNvPr id="4" name="Picture 3" descr="A white logo on a black background&#10;&#10;Description automatically generated">
            <a:extLst>
              <a:ext uri="{FF2B5EF4-FFF2-40B4-BE49-F238E27FC236}">
                <a16:creationId xmlns:a16="http://schemas.microsoft.com/office/drawing/2014/main" id="{F1CB4681-7B91-2CE0-4B57-F476C5AA1D9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3595265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2D7A-213C-F298-0E96-6311ACE0600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0B630C0-43D7-5DB9-BDBA-F029920399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descr="A white logo on a black background&#10;&#10;Description automatically generated">
            <a:extLst>
              <a:ext uri="{FF2B5EF4-FFF2-40B4-BE49-F238E27FC236}">
                <a16:creationId xmlns:a16="http://schemas.microsoft.com/office/drawing/2014/main" id="{BD2D6306-4261-572A-D0D5-633FF7BCE435}"/>
              </a:ext>
            </a:extLst>
          </p:cNvPr>
          <p:cNvPicPr>
            <a:picLocks noChangeAspect="1"/>
          </p:cNvPicPr>
          <p:nvPr userDrawn="1"/>
        </p:nvPicPr>
        <p:blipFill rotWithShape="1">
          <a:blip r:embed="rId2"/>
          <a:srcRect t="42668" b="43111"/>
          <a:stretch/>
        </p:blipFill>
        <p:spPr>
          <a:xfrm>
            <a:off x="4224101" y="5584186"/>
            <a:ext cx="3743798" cy="532452"/>
          </a:xfrm>
          <a:prstGeom prst="rect">
            <a:avLst/>
          </a:prstGeom>
        </p:spPr>
      </p:pic>
    </p:spTree>
    <p:extLst>
      <p:ext uri="{BB962C8B-B14F-4D97-AF65-F5344CB8AC3E}">
        <p14:creationId xmlns:p14="http://schemas.microsoft.com/office/powerpoint/2010/main" val="21784056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36C6-818C-DD5A-9545-ECCFE7A0845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714E32-8DAE-0EBA-53A7-9F54233455A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white logo on a black background&#10;&#10;Description automatically generated">
            <a:extLst>
              <a:ext uri="{FF2B5EF4-FFF2-40B4-BE49-F238E27FC236}">
                <a16:creationId xmlns:a16="http://schemas.microsoft.com/office/drawing/2014/main" id="{1F991A1C-4A89-51BC-364C-3C11DEA8FA98}"/>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40157146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465A-996A-FD0B-F129-D51410B10E1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DA4C36B-FE8F-4283-6FBB-6585EAA058A8}"/>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pic>
        <p:nvPicPr>
          <p:cNvPr id="4" name="Picture 3" descr="A white logo on a black background&#10;&#10;Description automatically generated">
            <a:extLst>
              <a:ext uri="{FF2B5EF4-FFF2-40B4-BE49-F238E27FC236}">
                <a16:creationId xmlns:a16="http://schemas.microsoft.com/office/drawing/2014/main" id="{94949062-B1C4-263E-D984-A5649A97FB4C}"/>
              </a:ext>
            </a:extLst>
          </p:cNvPr>
          <p:cNvPicPr>
            <a:picLocks noChangeAspect="1"/>
          </p:cNvPicPr>
          <p:nvPr userDrawn="1"/>
        </p:nvPicPr>
        <p:blipFill rotWithShape="1">
          <a:blip r:embed="rId2"/>
          <a:srcRect t="42668" b="43111"/>
          <a:stretch/>
        </p:blipFill>
        <p:spPr>
          <a:xfrm>
            <a:off x="771331" y="5584186"/>
            <a:ext cx="3743798" cy="532452"/>
          </a:xfrm>
          <a:prstGeom prst="rect">
            <a:avLst/>
          </a:prstGeom>
        </p:spPr>
      </p:pic>
    </p:spTree>
    <p:extLst>
      <p:ext uri="{BB962C8B-B14F-4D97-AF65-F5344CB8AC3E}">
        <p14:creationId xmlns:p14="http://schemas.microsoft.com/office/powerpoint/2010/main" val="3779057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D394-A059-BF6C-88B7-142643D0DE5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6173C87-C235-70ED-3603-9D4B6B9FD586}"/>
              </a:ext>
            </a:extLst>
          </p:cNvPr>
          <p:cNvSpPr>
            <a:spLocks noGrp="1"/>
          </p:cNvSpPr>
          <p:nvPr>
            <p:ph sz="half" idx="1"/>
          </p:nvPr>
        </p:nvSpPr>
        <p:spPr>
          <a:xfrm>
            <a:off x="838200" y="1825625"/>
            <a:ext cx="51816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0CB86246-49A7-BFFF-7FBE-989641D0382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descr="A white logo on a black background&#10;&#10;Description automatically generated">
            <a:extLst>
              <a:ext uri="{FF2B5EF4-FFF2-40B4-BE49-F238E27FC236}">
                <a16:creationId xmlns:a16="http://schemas.microsoft.com/office/drawing/2014/main" id="{A8CF2E04-DD6D-25FB-2481-B59BEEDA78CD}"/>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3552871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1F11-B824-E76C-5C5C-1BF99552D403}"/>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EBE480-F87D-2AD2-E54B-480341B7E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4196595-AAD2-B641-29EB-297C0981E6F3}"/>
              </a:ext>
            </a:extLst>
          </p:cNvPr>
          <p:cNvSpPr>
            <a:spLocks noGrp="1"/>
          </p:cNvSpPr>
          <p:nvPr>
            <p:ph sz="half" idx="2"/>
          </p:nvPr>
        </p:nvSpPr>
        <p:spPr>
          <a:xfrm>
            <a:off x="839788"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F8599BF-72EA-1118-E620-F3EF0044D7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1B4B64-52C8-94A5-B69D-437ED98E69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descr="A white logo on a black background&#10;&#10;Description automatically generated">
            <a:extLst>
              <a:ext uri="{FF2B5EF4-FFF2-40B4-BE49-F238E27FC236}">
                <a16:creationId xmlns:a16="http://schemas.microsoft.com/office/drawing/2014/main" id="{650479D2-0F09-DFBE-1B74-11823CAF0E7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89451780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ECF5-F99B-6212-0D99-31A819DF15A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pic>
        <p:nvPicPr>
          <p:cNvPr id="6" name="Picture 5" descr="A white logo on a black background&#10;&#10;Description automatically generated">
            <a:extLst>
              <a:ext uri="{FF2B5EF4-FFF2-40B4-BE49-F238E27FC236}">
                <a16:creationId xmlns:a16="http://schemas.microsoft.com/office/drawing/2014/main" id="{E9021527-49A2-C96E-CFA1-839F3A4C85C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3443084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white logo on a black background&#10;&#10;Description automatically generated">
            <a:extLst>
              <a:ext uri="{FF2B5EF4-FFF2-40B4-BE49-F238E27FC236}">
                <a16:creationId xmlns:a16="http://schemas.microsoft.com/office/drawing/2014/main" id="{A4958CD2-0AC2-A518-AD23-F16D6C30FBDB}"/>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2516648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9F98-1E96-9E59-98B8-9F8292EC6E5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31DF1E8-6D7C-ACED-D84A-18E790E1D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DBE1085-809D-617C-6954-BC5873AFD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204554308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387A-7745-9DED-FED5-D4B20A74E28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8A5AF6B-F3F4-B4B2-F6B6-B6BF0BEEC4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C212AE-376D-7312-8CC1-78C148BE3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E76B77CB-1E10-094C-7314-CC143D80DCF9}"/>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7948125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E25A-2A28-541F-45F1-08D2F8F01DB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6670C86-760D-27FF-4FA1-23D304FADA69}"/>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A white logo on a black background&#10;&#10;Description automatically generated">
            <a:extLst>
              <a:ext uri="{FF2B5EF4-FFF2-40B4-BE49-F238E27FC236}">
                <a16:creationId xmlns:a16="http://schemas.microsoft.com/office/drawing/2014/main" id="{56E8FA71-F45A-C635-45F5-9AE6AE4AB30C}"/>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1746571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AE02-D70D-C3C5-A6DA-DB7E4762BF3E}"/>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985F83-1679-0EC4-0D3E-B5F7501A5FE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01AA8A8D-6ED6-C192-9B23-39BB45E500C3}"/>
              </a:ext>
            </a:extLst>
          </p:cNvPr>
          <p:cNvSpPr>
            <a:spLocks noGrp="1"/>
          </p:cNvSpPr>
          <p:nvPr>
            <p:ph type="sldNum" sz="quarter" idx="10"/>
          </p:nvPr>
        </p:nvSpPr>
        <p:spPr/>
        <p:txBody>
          <a:bodyPr/>
          <a:lstStyle/>
          <a:p>
            <a:fld id="{B1E448EC-BA8D-5F4B-A64E-56A9A82D0EAF}" type="slidenum">
              <a:rPr lang="en-US" smtClean="0"/>
              <a:t>‹#›</a:t>
            </a:fld>
            <a:endParaRPr lang="en-US"/>
          </a:p>
        </p:txBody>
      </p:sp>
      <p:pic>
        <p:nvPicPr>
          <p:cNvPr id="4" name="Picture 3" descr="A white logo on a black background&#10;&#10;Description automatically generated">
            <a:extLst>
              <a:ext uri="{FF2B5EF4-FFF2-40B4-BE49-F238E27FC236}">
                <a16:creationId xmlns:a16="http://schemas.microsoft.com/office/drawing/2014/main" id="{7D11DC80-8B13-D164-74DE-24C3E8EBA9EE}"/>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80421664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2D7A-213C-F298-0E96-6311ACE0600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0B630C0-43D7-5DB9-BDBA-F029920399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descr="A white logo on a black background&#10;&#10;Description automatically generated">
            <a:extLst>
              <a:ext uri="{FF2B5EF4-FFF2-40B4-BE49-F238E27FC236}">
                <a16:creationId xmlns:a16="http://schemas.microsoft.com/office/drawing/2014/main" id="{DCF58C5E-E986-EF60-DD55-911451DF009C}"/>
              </a:ext>
            </a:extLst>
          </p:cNvPr>
          <p:cNvPicPr>
            <a:picLocks noChangeAspect="1"/>
          </p:cNvPicPr>
          <p:nvPr userDrawn="1"/>
        </p:nvPicPr>
        <p:blipFill rotWithShape="1">
          <a:blip r:embed="rId2"/>
          <a:srcRect t="42668" b="43111"/>
          <a:stretch/>
        </p:blipFill>
        <p:spPr>
          <a:xfrm>
            <a:off x="4224101" y="5584186"/>
            <a:ext cx="3743798" cy="532452"/>
          </a:xfrm>
          <a:prstGeom prst="rect">
            <a:avLst/>
          </a:prstGeom>
        </p:spPr>
      </p:pic>
    </p:spTree>
    <p:extLst>
      <p:ext uri="{BB962C8B-B14F-4D97-AF65-F5344CB8AC3E}">
        <p14:creationId xmlns:p14="http://schemas.microsoft.com/office/powerpoint/2010/main" val="25073549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36C6-818C-DD5A-9545-ECCFE7A0845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714E32-8DAE-0EBA-53A7-9F54233455A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white logo on a black background&#10;&#10;Description automatically generated">
            <a:extLst>
              <a:ext uri="{FF2B5EF4-FFF2-40B4-BE49-F238E27FC236}">
                <a16:creationId xmlns:a16="http://schemas.microsoft.com/office/drawing/2014/main" id="{5EA11510-BEAD-3A4C-BFEF-966180BAF4B0}"/>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41540074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465A-996A-FD0B-F129-D51410B10E1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DA4C36B-FE8F-4283-6FBB-6585EAA058A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pic>
        <p:nvPicPr>
          <p:cNvPr id="4" name="Picture 3" descr="A white logo on a black background&#10;&#10;Description automatically generated">
            <a:extLst>
              <a:ext uri="{FF2B5EF4-FFF2-40B4-BE49-F238E27FC236}">
                <a16:creationId xmlns:a16="http://schemas.microsoft.com/office/drawing/2014/main" id="{80A7D21A-6AFE-E97B-AE98-2925C6AE8B86}"/>
              </a:ext>
            </a:extLst>
          </p:cNvPr>
          <p:cNvPicPr>
            <a:picLocks noChangeAspect="1"/>
          </p:cNvPicPr>
          <p:nvPr userDrawn="1"/>
        </p:nvPicPr>
        <p:blipFill rotWithShape="1">
          <a:blip r:embed="rId2"/>
          <a:srcRect t="42668" b="43111"/>
          <a:stretch/>
        </p:blipFill>
        <p:spPr>
          <a:xfrm>
            <a:off x="771331" y="5584186"/>
            <a:ext cx="3743798" cy="532452"/>
          </a:xfrm>
          <a:prstGeom prst="rect">
            <a:avLst/>
          </a:prstGeom>
        </p:spPr>
      </p:pic>
    </p:spTree>
    <p:extLst>
      <p:ext uri="{BB962C8B-B14F-4D97-AF65-F5344CB8AC3E}">
        <p14:creationId xmlns:p14="http://schemas.microsoft.com/office/powerpoint/2010/main" val="57679431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D394-A059-BF6C-88B7-142643D0DE5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6173C87-C235-70ED-3603-9D4B6B9FD586}"/>
              </a:ext>
            </a:extLst>
          </p:cNvPr>
          <p:cNvSpPr>
            <a:spLocks noGrp="1"/>
          </p:cNvSpPr>
          <p:nvPr>
            <p:ph sz="half" idx="1"/>
          </p:nvPr>
        </p:nvSpPr>
        <p:spPr>
          <a:xfrm>
            <a:off x="838200" y="1825625"/>
            <a:ext cx="51816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0CB86246-49A7-BFFF-7FBE-989641D0382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descr="A white logo on a black background&#10;&#10;Description automatically generated">
            <a:extLst>
              <a:ext uri="{FF2B5EF4-FFF2-40B4-BE49-F238E27FC236}">
                <a16:creationId xmlns:a16="http://schemas.microsoft.com/office/drawing/2014/main" id="{BEB9E9DA-18F3-2BEE-3157-B6C59F5CD02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43103264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1F11-B824-E76C-5C5C-1BF99552D403}"/>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EBE480-F87D-2AD2-E54B-480341B7E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4196595-AAD2-B641-29EB-297C0981E6F3}"/>
              </a:ext>
            </a:extLst>
          </p:cNvPr>
          <p:cNvSpPr>
            <a:spLocks noGrp="1"/>
          </p:cNvSpPr>
          <p:nvPr>
            <p:ph sz="half" idx="2"/>
          </p:nvPr>
        </p:nvSpPr>
        <p:spPr>
          <a:xfrm>
            <a:off x="839788"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F8599BF-72EA-1118-E620-F3EF0044D7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1B4B64-52C8-94A5-B69D-437ED98E69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descr="A white logo on a black background&#10;&#10;Description automatically generated">
            <a:extLst>
              <a:ext uri="{FF2B5EF4-FFF2-40B4-BE49-F238E27FC236}">
                <a16:creationId xmlns:a16="http://schemas.microsoft.com/office/drawing/2014/main" id="{BADD9041-E517-70BA-6652-CAB99744A01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04871420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ECF5-F99B-6212-0D99-31A819DF15A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pic>
        <p:nvPicPr>
          <p:cNvPr id="6" name="Picture 5" descr="A white logo on a black background&#10;&#10;Description automatically generated">
            <a:extLst>
              <a:ext uri="{FF2B5EF4-FFF2-40B4-BE49-F238E27FC236}">
                <a16:creationId xmlns:a16="http://schemas.microsoft.com/office/drawing/2014/main" id="{03F105EC-DB74-4EDC-1DBF-5B3FCFE5A22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91865833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white logo on a black background&#10;&#10;Description automatically generated">
            <a:extLst>
              <a:ext uri="{FF2B5EF4-FFF2-40B4-BE49-F238E27FC236}">
                <a16:creationId xmlns:a16="http://schemas.microsoft.com/office/drawing/2014/main" id="{8FE3DAA0-63D8-09B5-8F0B-E70C952377E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68834091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9F98-1E96-9E59-98B8-9F8292EC6E5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31DF1E8-6D7C-ACED-D84A-18E790E1D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DBE1085-809D-617C-6954-BC5873AFD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37E9517F-9304-5C8C-6A02-0A94D5F6146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68155483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387A-7745-9DED-FED5-D4B20A74E28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8A5AF6B-F3F4-B4B2-F6B6-B6BF0BEEC4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C212AE-376D-7312-8CC1-78C148BE3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AE8C684A-B395-BE38-0E72-6604F1894F37}"/>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74374022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E25A-2A28-541F-45F1-08D2F8F01DB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6670C86-760D-27FF-4FA1-23D304FADA69}"/>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A white logo on a black background&#10;&#10;Description automatically generated">
            <a:extLst>
              <a:ext uri="{FF2B5EF4-FFF2-40B4-BE49-F238E27FC236}">
                <a16:creationId xmlns:a16="http://schemas.microsoft.com/office/drawing/2014/main" id="{BD3E8811-C02F-9F27-A9D7-C12E9A2A09B9}"/>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2925584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AE02-D70D-C3C5-A6DA-DB7E4762BF3E}"/>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985F83-1679-0EC4-0D3E-B5F7501A5FE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4" name="Picture 3" descr="A white logo on a black background&#10;&#10;Description automatically generated">
            <a:extLst>
              <a:ext uri="{FF2B5EF4-FFF2-40B4-BE49-F238E27FC236}">
                <a16:creationId xmlns:a16="http://schemas.microsoft.com/office/drawing/2014/main" id="{174413E5-FABB-0CA7-0427-2C491660EE2D}"/>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44503723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2D7A-213C-F298-0E96-6311ACE0600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0B630C0-43D7-5DB9-BDBA-F029920399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descr="A white logo on a black background&#10;&#10;Description automatically generated">
            <a:extLst>
              <a:ext uri="{FF2B5EF4-FFF2-40B4-BE49-F238E27FC236}">
                <a16:creationId xmlns:a16="http://schemas.microsoft.com/office/drawing/2014/main" id="{9CA88F3C-FF9B-5BBD-77A9-7832F324F282}"/>
              </a:ext>
            </a:extLst>
          </p:cNvPr>
          <p:cNvPicPr>
            <a:picLocks noChangeAspect="1"/>
          </p:cNvPicPr>
          <p:nvPr userDrawn="1"/>
        </p:nvPicPr>
        <p:blipFill rotWithShape="1">
          <a:blip r:embed="rId2"/>
          <a:srcRect t="42668" b="43111"/>
          <a:stretch/>
        </p:blipFill>
        <p:spPr>
          <a:xfrm>
            <a:off x="4224101" y="5584186"/>
            <a:ext cx="3743798" cy="532452"/>
          </a:xfrm>
          <a:prstGeom prst="rect">
            <a:avLst/>
          </a:prstGeom>
        </p:spPr>
      </p:pic>
    </p:spTree>
    <p:extLst>
      <p:ext uri="{BB962C8B-B14F-4D97-AF65-F5344CB8AC3E}">
        <p14:creationId xmlns:p14="http://schemas.microsoft.com/office/powerpoint/2010/main" val="79232027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36C6-818C-DD5A-9545-ECCFE7A0845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714E32-8DAE-0EBA-53A7-9F54233455A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white logo on a black background&#10;&#10;Description automatically generated">
            <a:extLst>
              <a:ext uri="{FF2B5EF4-FFF2-40B4-BE49-F238E27FC236}">
                <a16:creationId xmlns:a16="http://schemas.microsoft.com/office/drawing/2014/main" id="{F55AC767-A5B0-A040-B80F-325328C8122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98175660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465A-996A-FD0B-F129-D51410B10E1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DA4C36B-FE8F-4283-6FBB-6585EAA058A8}"/>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pic>
        <p:nvPicPr>
          <p:cNvPr id="4" name="Picture 3" descr="A white logo on a black background&#10;&#10;Description automatically generated">
            <a:extLst>
              <a:ext uri="{FF2B5EF4-FFF2-40B4-BE49-F238E27FC236}">
                <a16:creationId xmlns:a16="http://schemas.microsoft.com/office/drawing/2014/main" id="{6A0AFF47-D987-7230-D00D-8082752AF8B8}"/>
              </a:ext>
            </a:extLst>
          </p:cNvPr>
          <p:cNvPicPr>
            <a:picLocks noChangeAspect="1"/>
          </p:cNvPicPr>
          <p:nvPr userDrawn="1"/>
        </p:nvPicPr>
        <p:blipFill rotWithShape="1">
          <a:blip r:embed="rId2"/>
          <a:srcRect t="42668" b="43111"/>
          <a:stretch/>
        </p:blipFill>
        <p:spPr>
          <a:xfrm>
            <a:off x="771331" y="5584186"/>
            <a:ext cx="3743798" cy="532452"/>
          </a:xfrm>
          <a:prstGeom prst="rect">
            <a:avLst/>
          </a:prstGeom>
        </p:spPr>
      </p:pic>
    </p:spTree>
    <p:extLst>
      <p:ext uri="{BB962C8B-B14F-4D97-AF65-F5344CB8AC3E}">
        <p14:creationId xmlns:p14="http://schemas.microsoft.com/office/powerpoint/2010/main" val="294054077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D394-A059-BF6C-88B7-142643D0DE5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6173C87-C235-70ED-3603-9D4B6B9FD586}"/>
              </a:ext>
            </a:extLst>
          </p:cNvPr>
          <p:cNvSpPr>
            <a:spLocks noGrp="1"/>
          </p:cNvSpPr>
          <p:nvPr>
            <p:ph sz="half" idx="1"/>
          </p:nvPr>
        </p:nvSpPr>
        <p:spPr>
          <a:xfrm>
            <a:off x="838200" y="1825625"/>
            <a:ext cx="51816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0CB86246-49A7-BFFF-7FBE-989641D0382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descr="A white logo on a black background&#10;&#10;Description automatically generated">
            <a:extLst>
              <a:ext uri="{FF2B5EF4-FFF2-40B4-BE49-F238E27FC236}">
                <a16:creationId xmlns:a16="http://schemas.microsoft.com/office/drawing/2014/main" id="{8E70C2F8-3F7D-1FAB-5CD4-B76AAEE10A4B}"/>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19967477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1F11-B824-E76C-5C5C-1BF99552D403}"/>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EBE480-F87D-2AD2-E54B-480341B7E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4196595-AAD2-B641-29EB-297C0981E6F3}"/>
              </a:ext>
            </a:extLst>
          </p:cNvPr>
          <p:cNvSpPr>
            <a:spLocks noGrp="1"/>
          </p:cNvSpPr>
          <p:nvPr>
            <p:ph sz="half" idx="2"/>
          </p:nvPr>
        </p:nvSpPr>
        <p:spPr>
          <a:xfrm>
            <a:off x="839788"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F8599BF-72EA-1118-E620-F3EF0044D7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1B4B64-52C8-94A5-B69D-437ED98E69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descr="A white logo on a black background&#10;&#10;Description automatically generated">
            <a:extLst>
              <a:ext uri="{FF2B5EF4-FFF2-40B4-BE49-F238E27FC236}">
                <a16:creationId xmlns:a16="http://schemas.microsoft.com/office/drawing/2014/main" id="{BF6F1A81-C5FA-B484-6730-11FF1FC88922}"/>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91495015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ECF5-F99B-6212-0D99-31A819DF15A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pic>
        <p:nvPicPr>
          <p:cNvPr id="6" name="Picture 5" descr="A white logo on a black background&#10;&#10;Description automatically generated">
            <a:extLst>
              <a:ext uri="{FF2B5EF4-FFF2-40B4-BE49-F238E27FC236}">
                <a16:creationId xmlns:a16="http://schemas.microsoft.com/office/drawing/2014/main" id="{7EC4A2B2-F491-C3CC-BAE0-BFF829258E59}"/>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91792090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white logo on a black background&#10;&#10;Description automatically generated">
            <a:extLst>
              <a:ext uri="{FF2B5EF4-FFF2-40B4-BE49-F238E27FC236}">
                <a16:creationId xmlns:a16="http://schemas.microsoft.com/office/drawing/2014/main" id="{E1698CED-65C2-043D-494A-D56CA2B74B41}"/>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66873013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9F98-1E96-9E59-98B8-9F8292EC6E5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31DF1E8-6D7C-ACED-D84A-18E790E1D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DBE1085-809D-617C-6954-BC5873AFD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88FB336C-AB3A-8CEE-0690-1AF25E2356E1}"/>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3587151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387A-7745-9DED-FED5-D4B20A74E28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8A5AF6B-F3F4-B4B2-F6B6-B6BF0BEEC4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C212AE-376D-7312-8CC1-78C148BE3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D3021E7F-DBF6-6808-0F39-E83A9BB3123D}"/>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12460274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E25A-2A28-541F-45F1-08D2F8F01DB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6670C86-760D-27FF-4FA1-23D304FADA69}"/>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A white logo on a black background&#10;&#10;Description automatically generated">
            <a:extLst>
              <a:ext uri="{FF2B5EF4-FFF2-40B4-BE49-F238E27FC236}">
                <a16:creationId xmlns:a16="http://schemas.microsoft.com/office/drawing/2014/main" id="{584D6D1E-EAF2-0B75-5742-A6206AB15C18}"/>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9584225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AE02-D70D-C3C5-A6DA-DB7E4762BF3E}"/>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985F83-1679-0EC4-0D3E-B5F7501A5FE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4" name="Picture 3" descr="A white logo on a black background&#10;&#10;Description automatically generated">
            <a:extLst>
              <a:ext uri="{FF2B5EF4-FFF2-40B4-BE49-F238E27FC236}">
                <a16:creationId xmlns:a16="http://schemas.microsoft.com/office/drawing/2014/main" id="{04CF6333-D2E8-29D3-CE33-249D21BF6C34}"/>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3485443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8117E-D36B-E998-08F4-CCFCB65154F4}"/>
              </a:ext>
            </a:extLst>
          </p:cNvPr>
          <p:cNvSpPr>
            <a:spLocks noGrp="1"/>
          </p:cNvSpPr>
          <p:nvPr>
            <p:ph type="title"/>
          </p:nvPr>
        </p:nvSpPr>
        <p:spPr/>
        <p:txBody>
          <a:bodyPr/>
          <a:lstStyle/>
          <a:p>
            <a:r>
              <a:rPr lang="en-GB"/>
              <a:t>Click to edit Master title style</a:t>
            </a:r>
            <a:endParaRPr lang="en-US"/>
          </a:p>
        </p:txBody>
      </p:sp>
      <p:pic>
        <p:nvPicPr>
          <p:cNvPr id="4" name="Picture 3" descr="A white logo on a black background&#10;&#10;Description automatically generated">
            <a:extLst>
              <a:ext uri="{FF2B5EF4-FFF2-40B4-BE49-F238E27FC236}">
                <a16:creationId xmlns:a16="http://schemas.microsoft.com/office/drawing/2014/main" id="{8C3C8077-D8C0-7B1A-6A61-3AFC5FF5AE6F}"/>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18686453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2D7A-213C-F298-0E96-6311ACE0600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0B630C0-43D7-5DB9-BDBA-F029920399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descr="A white logo on a black background&#10;&#10;Description automatically generated">
            <a:extLst>
              <a:ext uri="{FF2B5EF4-FFF2-40B4-BE49-F238E27FC236}">
                <a16:creationId xmlns:a16="http://schemas.microsoft.com/office/drawing/2014/main" id="{87093D6A-87CD-6497-6919-A2CFE105FA04}"/>
              </a:ext>
            </a:extLst>
          </p:cNvPr>
          <p:cNvPicPr>
            <a:picLocks noChangeAspect="1"/>
          </p:cNvPicPr>
          <p:nvPr userDrawn="1"/>
        </p:nvPicPr>
        <p:blipFill rotWithShape="1">
          <a:blip r:embed="rId2"/>
          <a:srcRect t="42668" b="43111"/>
          <a:stretch/>
        </p:blipFill>
        <p:spPr>
          <a:xfrm>
            <a:off x="4224101" y="5584186"/>
            <a:ext cx="3743798" cy="532452"/>
          </a:xfrm>
          <a:prstGeom prst="rect">
            <a:avLst/>
          </a:prstGeom>
        </p:spPr>
      </p:pic>
    </p:spTree>
    <p:extLst>
      <p:ext uri="{BB962C8B-B14F-4D97-AF65-F5344CB8AC3E}">
        <p14:creationId xmlns:p14="http://schemas.microsoft.com/office/powerpoint/2010/main" val="270726726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36C6-818C-DD5A-9545-ECCFE7A0845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714E32-8DAE-0EBA-53A7-9F54233455A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white logo on a black background&#10;&#10;Description automatically generated">
            <a:extLst>
              <a:ext uri="{FF2B5EF4-FFF2-40B4-BE49-F238E27FC236}">
                <a16:creationId xmlns:a16="http://schemas.microsoft.com/office/drawing/2014/main" id="{32408B24-7BBC-65C8-9833-8D8F269BE5B2}"/>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55670082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465A-996A-FD0B-F129-D51410B10E1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DA4C36B-FE8F-4283-6FBB-6585EAA058A8}"/>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pic>
        <p:nvPicPr>
          <p:cNvPr id="4" name="Picture 3" descr="A white logo on a black background&#10;&#10;Description automatically generated">
            <a:extLst>
              <a:ext uri="{FF2B5EF4-FFF2-40B4-BE49-F238E27FC236}">
                <a16:creationId xmlns:a16="http://schemas.microsoft.com/office/drawing/2014/main" id="{81F35F5C-2E0C-3E23-61B9-6C498A7333C1}"/>
              </a:ext>
            </a:extLst>
          </p:cNvPr>
          <p:cNvPicPr>
            <a:picLocks noChangeAspect="1"/>
          </p:cNvPicPr>
          <p:nvPr userDrawn="1"/>
        </p:nvPicPr>
        <p:blipFill rotWithShape="1">
          <a:blip r:embed="rId2"/>
          <a:srcRect t="42668" b="43111"/>
          <a:stretch/>
        </p:blipFill>
        <p:spPr>
          <a:xfrm>
            <a:off x="771331" y="5584186"/>
            <a:ext cx="3743798" cy="532452"/>
          </a:xfrm>
          <a:prstGeom prst="rect">
            <a:avLst/>
          </a:prstGeom>
        </p:spPr>
      </p:pic>
    </p:spTree>
    <p:extLst>
      <p:ext uri="{BB962C8B-B14F-4D97-AF65-F5344CB8AC3E}">
        <p14:creationId xmlns:p14="http://schemas.microsoft.com/office/powerpoint/2010/main" val="359672806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D394-A059-BF6C-88B7-142643D0DE5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6173C87-C235-70ED-3603-9D4B6B9FD586}"/>
              </a:ext>
            </a:extLst>
          </p:cNvPr>
          <p:cNvSpPr>
            <a:spLocks noGrp="1"/>
          </p:cNvSpPr>
          <p:nvPr>
            <p:ph sz="half" idx="1"/>
          </p:nvPr>
        </p:nvSpPr>
        <p:spPr>
          <a:xfrm>
            <a:off x="838200" y="1825625"/>
            <a:ext cx="51816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0CB86246-49A7-BFFF-7FBE-989641D0382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descr="A white logo on a black background&#10;&#10;Description automatically generated">
            <a:extLst>
              <a:ext uri="{FF2B5EF4-FFF2-40B4-BE49-F238E27FC236}">
                <a16:creationId xmlns:a16="http://schemas.microsoft.com/office/drawing/2014/main" id="{8F1F80AB-A458-6ED2-58EC-FBE6A4B1DCCD}"/>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27280926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1F11-B824-E76C-5C5C-1BF99552D403}"/>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EBE480-F87D-2AD2-E54B-480341B7E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4196595-AAD2-B641-29EB-297C0981E6F3}"/>
              </a:ext>
            </a:extLst>
          </p:cNvPr>
          <p:cNvSpPr>
            <a:spLocks noGrp="1"/>
          </p:cNvSpPr>
          <p:nvPr>
            <p:ph sz="half" idx="2"/>
          </p:nvPr>
        </p:nvSpPr>
        <p:spPr>
          <a:xfrm>
            <a:off x="839788"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F8599BF-72EA-1118-E620-F3EF0044D7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1B4B64-52C8-94A5-B69D-437ED98E69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descr="A white logo on a black background&#10;&#10;Description automatically generated">
            <a:extLst>
              <a:ext uri="{FF2B5EF4-FFF2-40B4-BE49-F238E27FC236}">
                <a16:creationId xmlns:a16="http://schemas.microsoft.com/office/drawing/2014/main" id="{0285ABBC-6F41-2D25-CE01-2C0E30D9DD3E}"/>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78405016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ECF5-F99B-6212-0D99-31A819DF15A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pic>
        <p:nvPicPr>
          <p:cNvPr id="6" name="Picture 5" descr="A white logo on a black background&#10;&#10;Description automatically generated">
            <a:extLst>
              <a:ext uri="{FF2B5EF4-FFF2-40B4-BE49-F238E27FC236}">
                <a16:creationId xmlns:a16="http://schemas.microsoft.com/office/drawing/2014/main" id="{578A1961-28CA-D3F7-B8D6-4810BDB1950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45679863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white logo on a black background&#10;&#10;Description automatically generated">
            <a:extLst>
              <a:ext uri="{FF2B5EF4-FFF2-40B4-BE49-F238E27FC236}">
                <a16:creationId xmlns:a16="http://schemas.microsoft.com/office/drawing/2014/main" id="{5A32C41C-634A-94C3-71B2-746618ECB1A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95168234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9F98-1E96-9E59-98B8-9F8292EC6E5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31DF1E8-6D7C-ACED-D84A-18E790E1D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DBE1085-809D-617C-6954-BC5873AFD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6746389B-4850-AA67-8FED-AC8705EE3B70}"/>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22148359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387A-7745-9DED-FED5-D4B20A74E28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8A5AF6B-F3F4-B4B2-F6B6-B6BF0BEEC4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C212AE-376D-7312-8CC1-78C148BE3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759230F8-2BEA-B27E-CC58-D14539323A4B}"/>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0628034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E25A-2A28-541F-45F1-08D2F8F01DB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6670C86-760D-27FF-4FA1-23D304FADA69}"/>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A white logo on a black background&#10;&#10;Description automatically generated">
            <a:extLst>
              <a:ext uri="{FF2B5EF4-FFF2-40B4-BE49-F238E27FC236}">
                <a16:creationId xmlns:a16="http://schemas.microsoft.com/office/drawing/2014/main" id="{C6754048-EB5A-3DCA-2D42-298A8571A56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14511350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AE02-D70D-C3C5-A6DA-DB7E4762BF3E}"/>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985F83-1679-0EC4-0D3E-B5F7501A5FE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01AA8A8D-6ED6-C192-9B23-39BB45E500C3}"/>
              </a:ext>
            </a:extLst>
          </p:cNvPr>
          <p:cNvSpPr>
            <a:spLocks noGrp="1"/>
          </p:cNvSpPr>
          <p:nvPr>
            <p:ph type="sldNum" sz="quarter" idx="10"/>
          </p:nvPr>
        </p:nvSpPr>
        <p:spPr>
          <a:xfrm>
            <a:off x="8610600" y="6356350"/>
            <a:ext cx="2743200" cy="365125"/>
          </a:xfrm>
          <a:prstGeom prst="rect">
            <a:avLst/>
          </a:prstGeom>
        </p:spPr>
        <p:txBody>
          <a:bodyPr/>
          <a:lstStyle/>
          <a:p>
            <a:fld id="{B1E448EC-BA8D-5F4B-A64E-56A9A82D0EAF}" type="slidenum">
              <a:rPr lang="en-US" smtClean="0"/>
              <a:t>‹#›</a:t>
            </a:fld>
            <a:endParaRPr lang="en-US"/>
          </a:p>
        </p:txBody>
      </p:sp>
      <p:pic>
        <p:nvPicPr>
          <p:cNvPr id="4" name="Picture 3" descr="A white logo on a black background&#10;&#10;Description automatically generated">
            <a:extLst>
              <a:ext uri="{FF2B5EF4-FFF2-40B4-BE49-F238E27FC236}">
                <a16:creationId xmlns:a16="http://schemas.microsoft.com/office/drawing/2014/main" id="{923A97F6-6BD9-7286-120B-5C3F50EA958D}"/>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35775632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8117E-D36B-E998-08F4-CCFCB65154F4}"/>
              </a:ext>
            </a:extLst>
          </p:cNvPr>
          <p:cNvSpPr>
            <a:spLocks noGrp="1"/>
          </p:cNvSpPr>
          <p:nvPr>
            <p:ph type="title"/>
          </p:nvPr>
        </p:nvSpPr>
        <p:spPr/>
        <p:txBody>
          <a:bodyPr/>
          <a:lstStyle/>
          <a:p>
            <a:r>
              <a:rPr lang="en-GB"/>
              <a:t>Click to edit Master title style</a:t>
            </a:r>
            <a:endParaRPr lang="en-US"/>
          </a:p>
        </p:txBody>
      </p:sp>
      <p:pic>
        <p:nvPicPr>
          <p:cNvPr id="4" name="Picture 3" descr="A white logo on a black background&#10;&#10;Description automatically generated">
            <a:extLst>
              <a:ext uri="{FF2B5EF4-FFF2-40B4-BE49-F238E27FC236}">
                <a16:creationId xmlns:a16="http://schemas.microsoft.com/office/drawing/2014/main" id="{170327B0-D80A-B82D-0892-BB6B9CE30459}"/>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51593490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2D7A-213C-F298-0E96-6311ACE0600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0B630C0-43D7-5DB9-BDBA-F029920399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descr="A white logo on a black background&#10;&#10;Description automatically generated">
            <a:extLst>
              <a:ext uri="{FF2B5EF4-FFF2-40B4-BE49-F238E27FC236}">
                <a16:creationId xmlns:a16="http://schemas.microsoft.com/office/drawing/2014/main" id="{8118B260-01CA-8B4C-FC6E-79A48B397E2E}"/>
              </a:ext>
            </a:extLst>
          </p:cNvPr>
          <p:cNvPicPr>
            <a:picLocks noChangeAspect="1"/>
          </p:cNvPicPr>
          <p:nvPr userDrawn="1"/>
        </p:nvPicPr>
        <p:blipFill rotWithShape="1">
          <a:blip r:embed="rId2"/>
          <a:srcRect t="42668" b="43111"/>
          <a:stretch/>
        </p:blipFill>
        <p:spPr>
          <a:xfrm>
            <a:off x="4224101" y="5584186"/>
            <a:ext cx="3743798" cy="532452"/>
          </a:xfrm>
          <a:prstGeom prst="rect">
            <a:avLst/>
          </a:prstGeom>
        </p:spPr>
      </p:pic>
    </p:spTree>
    <p:extLst>
      <p:ext uri="{BB962C8B-B14F-4D97-AF65-F5344CB8AC3E}">
        <p14:creationId xmlns:p14="http://schemas.microsoft.com/office/powerpoint/2010/main" val="184348996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36C6-818C-DD5A-9545-ECCFE7A0845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714E32-8DAE-0EBA-53A7-9F54233455A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white logo on a black background&#10;&#10;Description automatically generated">
            <a:extLst>
              <a:ext uri="{FF2B5EF4-FFF2-40B4-BE49-F238E27FC236}">
                <a16:creationId xmlns:a16="http://schemas.microsoft.com/office/drawing/2014/main" id="{8B1DB9BC-0587-6C69-05AD-4E76C2A28DE9}"/>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25120799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465A-996A-FD0B-F129-D51410B10E1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DA4C36B-FE8F-4283-6FBB-6585EAA058A8}"/>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pic>
        <p:nvPicPr>
          <p:cNvPr id="4" name="Picture 3" descr="A white logo on a black background&#10;&#10;Description automatically generated">
            <a:extLst>
              <a:ext uri="{FF2B5EF4-FFF2-40B4-BE49-F238E27FC236}">
                <a16:creationId xmlns:a16="http://schemas.microsoft.com/office/drawing/2014/main" id="{BA27879A-5736-5E7D-94C5-CFAF89D3B0CF}"/>
              </a:ext>
            </a:extLst>
          </p:cNvPr>
          <p:cNvPicPr>
            <a:picLocks noChangeAspect="1"/>
          </p:cNvPicPr>
          <p:nvPr userDrawn="1"/>
        </p:nvPicPr>
        <p:blipFill rotWithShape="1">
          <a:blip r:embed="rId2"/>
          <a:srcRect t="42668" b="43111"/>
          <a:stretch/>
        </p:blipFill>
        <p:spPr>
          <a:xfrm>
            <a:off x="771331" y="5584186"/>
            <a:ext cx="3743798" cy="532452"/>
          </a:xfrm>
          <a:prstGeom prst="rect">
            <a:avLst/>
          </a:prstGeom>
        </p:spPr>
      </p:pic>
    </p:spTree>
    <p:extLst>
      <p:ext uri="{BB962C8B-B14F-4D97-AF65-F5344CB8AC3E}">
        <p14:creationId xmlns:p14="http://schemas.microsoft.com/office/powerpoint/2010/main" val="15187062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D394-A059-BF6C-88B7-142643D0DE5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6173C87-C235-70ED-3603-9D4B6B9FD586}"/>
              </a:ext>
            </a:extLst>
          </p:cNvPr>
          <p:cNvSpPr>
            <a:spLocks noGrp="1"/>
          </p:cNvSpPr>
          <p:nvPr>
            <p:ph sz="half" idx="1"/>
          </p:nvPr>
        </p:nvSpPr>
        <p:spPr>
          <a:xfrm>
            <a:off x="838200" y="1825625"/>
            <a:ext cx="51816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0CB86246-49A7-BFFF-7FBE-989641D0382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descr="A white logo on a black background&#10;&#10;Description automatically generated">
            <a:extLst>
              <a:ext uri="{FF2B5EF4-FFF2-40B4-BE49-F238E27FC236}">
                <a16:creationId xmlns:a16="http://schemas.microsoft.com/office/drawing/2014/main" id="{72E740BC-205D-F51C-4B20-0443800C355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18150093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1F11-B824-E76C-5C5C-1BF99552D403}"/>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EBE480-F87D-2AD2-E54B-480341B7E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4196595-AAD2-B641-29EB-297C0981E6F3}"/>
              </a:ext>
            </a:extLst>
          </p:cNvPr>
          <p:cNvSpPr>
            <a:spLocks noGrp="1"/>
          </p:cNvSpPr>
          <p:nvPr>
            <p:ph sz="half" idx="2"/>
          </p:nvPr>
        </p:nvSpPr>
        <p:spPr>
          <a:xfrm>
            <a:off x="839788"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F8599BF-72EA-1118-E620-F3EF0044D7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1B4B64-52C8-94A5-B69D-437ED98E69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descr="A white logo on a black background&#10;&#10;Description automatically generated">
            <a:extLst>
              <a:ext uri="{FF2B5EF4-FFF2-40B4-BE49-F238E27FC236}">
                <a16:creationId xmlns:a16="http://schemas.microsoft.com/office/drawing/2014/main" id="{7EF42328-560A-BF73-41A6-8A327CC2175B}"/>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70676887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ECF5-F99B-6212-0D99-31A819DF15A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pic>
        <p:nvPicPr>
          <p:cNvPr id="6" name="Picture 5" descr="A white logo on a black background&#10;&#10;Description automatically generated">
            <a:extLst>
              <a:ext uri="{FF2B5EF4-FFF2-40B4-BE49-F238E27FC236}">
                <a16:creationId xmlns:a16="http://schemas.microsoft.com/office/drawing/2014/main" id="{E279F0F2-099D-3F28-A424-29687FAEC1C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22257811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white logo on a black background&#10;&#10;Description automatically generated">
            <a:extLst>
              <a:ext uri="{FF2B5EF4-FFF2-40B4-BE49-F238E27FC236}">
                <a16:creationId xmlns:a16="http://schemas.microsoft.com/office/drawing/2014/main" id="{53A3B0CF-4AA7-9171-83C8-4E95972682C3}"/>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40668236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9F98-1E96-9E59-98B8-9F8292EC6E5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31DF1E8-6D7C-ACED-D84A-18E790E1D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DBE1085-809D-617C-6954-BC5873AFD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FA4E3A8A-4F6A-9A2D-F8FD-5B7EFF9541D4}"/>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94765242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387A-7745-9DED-FED5-D4B20A74E28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8A5AF6B-F3F4-B4B2-F6B6-B6BF0BEEC4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C212AE-376D-7312-8CC1-78C148BE3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B9252ECE-10C1-72B2-0C2F-4A9B46AC7CB4}"/>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62039577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E25A-2A28-541F-45F1-08D2F8F01DB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6670C86-760D-27FF-4FA1-23D304FADA69}"/>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A white logo on a black background&#10;&#10;Description automatically generated">
            <a:extLst>
              <a:ext uri="{FF2B5EF4-FFF2-40B4-BE49-F238E27FC236}">
                <a16:creationId xmlns:a16="http://schemas.microsoft.com/office/drawing/2014/main" id="{550F4C2A-5BE8-9F97-CA1A-070904EC4E11}"/>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7185717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AE02-D70D-C3C5-A6DA-DB7E4762BF3E}"/>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985F83-1679-0EC4-0D3E-B5F7501A5FE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4" name="Picture 3" descr="A white logo on a black background&#10;&#10;Description automatically generated">
            <a:extLst>
              <a:ext uri="{FF2B5EF4-FFF2-40B4-BE49-F238E27FC236}">
                <a16:creationId xmlns:a16="http://schemas.microsoft.com/office/drawing/2014/main" id="{6E81CE5F-4A5B-C009-3847-2FD0DD946AAF}"/>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413917862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8117E-D36B-E998-08F4-CCFCB65154F4}"/>
              </a:ext>
            </a:extLst>
          </p:cNvPr>
          <p:cNvSpPr>
            <a:spLocks noGrp="1"/>
          </p:cNvSpPr>
          <p:nvPr>
            <p:ph type="title"/>
          </p:nvPr>
        </p:nvSpPr>
        <p:spPr/>
        <p:txBody>
          <a:bodyPr/>
          <a:lstStyle/>
          <a:p>
            <a:r>
              <a:rPr lang="en-GB"/>
              <a:t>Click to edit Master title style</a:t>
            </a:r>
            <a:endParaRPr lang="en-US"/>
          </a:p>
        </p:txBody>
      </p:sp>
      <p:pic>
        <p:nvPicPr>
          <p:cNvPr id="4" name="Picture 3" descr="A white logo on a black background&#10;&#10;Description automatically generated">
            <a:extLst>
              <a:ext uri="{FF2B5EF4-FFF2-40B4-BE49-F238E27FC236}">
                <a16:creationId xmlns:a16="http://schemas.microsoft.com/office/drawing/2014/main" id="{8D81ABDB-1B4A-BA97-ECA8-98D2B75D7E6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01501938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2D7A-213C-F298-0E96-6311ACE0600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0B630C0-43D7-5DB9-BDBA-F029920399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descr="A white logo on a black background&#10;&#10;Description automatically generated">
            <a:extLst>
              <a:ext uri="{FF2B5EF4-FFF2-40B4-BE49-F238E27FC236}">
                <a16:creationId xmlns:a16="http://schemas.microsoft.com/office/drawing/2014/main" id="{048C4E52-CE08-35BD-0C9B-367A5F7C53A2}"/>
              </a:ext>
            </a:extLst>
          </p:cNvPr>
          <p:cNvPicPr>
            <a:picLocks noChangeAspect="1"/>
          </p:cNvPicPr>
          <p:nvPr userDrawn="1"/>
        </p:nvPicPr>
        <p:blipFill rotWithShape="1">
          <a:blip r:embed="rId2"/>
          <a:srcRect t="42668" b="43111"/>
          <a:stretch/>
        </p:blipFill>
        <p:spPr>
          <a:xfrm>
            <a:off x="4224101" y="5584186"/>
            <a:ext cx="3743798" cy="532452"/>
          </a:xfrm>
          <a:prstGeom prst="rect">
            <a:avLst/>
          </a:prstGeom>
        </p:spPr>
      </p:pic>
    </p:spTree>
    <p:extLst>
      <p:ext uri="{BB962C8B-B14F-4D97-AF65-F5344CB8AC3E}">
        <p14:creationId xmlns:p14="http://schemas.microsoft.com/office/powerpoint/2010/main" val="429065738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36C6-818C-DD5A-9545-ECCFE7A0845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714E32-8DAE-0EBA-53A7-9F54233455A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white logo on a black background&#10;&#10;Description automatically generated">
            <a:extLst>
              <a:ext uri="{FF2B5EF4-FFF2-40B4-BE49-F238E27FC236}">
                <a16:creationId xmlns:a16="http://schemas.microsoft.com/office/drawing/2014/main" id="{C7333CBE-E8B9-484A-BC2D-96702A676F7C}"/>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65800435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465A-996A-FD0B-F129-D51410B10E1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DA4C36B-FE8F-4283-6FBB-6585EAA058A8}"/>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pic>
        <p:nvPicPr>
          <p:cNvPr id="4" name="Picture 3" descr="A white logo on a black background&#10;&#10;Description automatically generated">
            <a:extLst>
              <a:ext uri="{FF2B5EF4-FFF2-40B4-BE49-F238E27FC236}">
                <a16:creationId xmlns:a16="http://schemas.microsoft.com/office/drawing/2014/main" id="{135F0A21-E7DE-A5D7-244C-1703422A496D}"/>
              </a:ext>
            </a:extLst>
          </p:cNvPr>
          <p:cNvPicPr>
            <a:picLocks noChangeAspect="1"/>
          </p:cNvPicPr>
          <p:nvPr userDrawn="1"/>
        </p:nvPicPr>
        <p:blipFill rotWithShape="1">
          <a:blip r:embed="rId2"/>
          <a:srcRect t="42668" b="43111"/>
          <a:stretch/>
        </p:blipFill>
        <p:spPr>
          <a:xfrm>
            <a:off x="771331" y="5584186"/>
            <a:ext cx="3743798" cy="532452"/>
          </a:xfrm>
          <a:prstGeom prst="rect">
            <a:avLst/>
          </a:prstGeom>
        </p:spPr>
      </p:pic>
    </p:spTree>
    <p:extLst>
      <p:ext uri="{BB962C8B-B14F-4D97-AF65-F5344CB8AC3E}">
        <p14:creationId xmlns:p14="http://schemas.microsoft.com/office/powerpoint/2010/main" val="69484529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D394-A059-BF6C-88B7-142643D0DE5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6173C87-C235-70ED-3603-9D4B6B9FD586}"/>
              </a:ext>
            </a:extLst>
          </p:cNvPr>
          <p:cNvSpPr>
            <a:spLocks noGrp="1"/>
          </p:cNvSpPr>
          <p:nvPr>
            <p:ph sz="half" idx="1"/>
          </p:nvPr>
        </p:nvSpPr>
        <p:spPr>
          <a:xfrm>
            <a:off x="838200" y="1825625"/>
            <a:ext cx="51816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0CB86246-49A7-BFFF-7FBE-989641D0382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descr="A white logo on a black background&#10;&#10;Description automatically generated">
            <a:extLst>
              <a:ext uri="{FF2B5EF4-FFF2-40B4-BE49-F238E27FC236}">
                <a16:creationId xmlns:a16="http://schemas.microsoft.com/office/drawing/2014/main" id="{19554EA0-3F0F-9E9F-E6AA-69D30C8ED41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66370779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1F11-B824-E76C-5C5C-1BF99552D403}"/>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EBE480-F87D-2AD2-E54B-480341B7E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4196595-AAD2-B641-29EB-297C0981E6F3}"/>
              </a:ext>
            </a:extLst>
          </p:cNvPr>
          <p:cNvSpPr>
            <a:spLocks noGrp="1"/>
          </p:cNvSpPr>
          <p:nvPr>
            <p:ph sz="half" idx="2"/>
          </p:nvPr>
        </p:nvSpPr>
        <p:spPr>
          <a:xfrm>
            <a:off x="839788"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F8599BF-72EA-1118-E620-F3EF0044D7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1B4B64-52C8-94A5-B69D-437ED98E69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descr="A white logo on a black background&#10;&#10;Description automatically generated">
            <a:extLst>
              <a:ext uri="{FF2B5EF4-FFF2-40B4-BE49-F238E27FC236}">
                <a16:creationId xmlns:a16="http://schemas.microsoft.com/office/drawing/2014/main" id="{620F9C25-AB06-1066-650C-7C41ECB6282F}"/>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17139926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ECF5-F99B-6212-0D99-31A819DF15A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pic>
        <p:nvPicPr>
          <p:cNvPr id="6" name="Picture 5" descr="A white logo on a black background&#10;&#10;Description automatically generated">
            <a:extLst>
              <a:ext uri="{FF2B5EF4-FFF2-40B4-BE49-F238E27FC236}">
                <a16:creationId xmlns:a16="http://schemas.microsoft.com/office/drawing/2014/main" id="{005ADF66-71C2-FFEA-4B6B-62A79AFC9FFE}"/>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83822501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white logo on a black background&#10;&#10;Description automatically generated">
            <a:extLst>
              <a:ext uri="{FF2B5EF4-FFF2-40B4-BE49-F238E27FC236}">
                <a16:creationId xmlns:a16="http://schemas.microsoft.com/office/drawing/2014/main" id="{CF0575D9-1201-ACDD-FB54-0430229913E9}"/>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26762622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9F98-1E96-9E59-98B8-9F8292EC6E5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31DF1E8-6D7C-ACED-D84A-18E790E1D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DBE1085-809D-617C-6954-BC5873AFD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C72ED637-4AB3-566E-A40A-0D923D0F6DD2}"/>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15617650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387A-7745-9DED-FED5-D4B20A74E28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8A5AF6B-F3F4-B4B2-F6B6-B6BF0BEEC4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C212AE-376D-7312-8CC1-78C148BE3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192704F6-F41E-95F2-5A62-F9EE65EEBE4C}"/>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51554500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E25A-2A28-541F-45F1-08D2F8F01DB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6670C86-760D-27FF-4FA1-23D304FADA69}"/>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A white logo on a black background&#10;&#10;Description automatically generated">
            <a:extLst>
              <a:ext uri="{FF2B5EF4-FFF2-40B4-BE49-F238E27FC236}">
                <a16:creationId xmlns:a16="http://schemas.microsoft.com/office/drawing/2014/main" id="{9D1AD0F3-1917-3B8B-625D-CEA86D8141AF}"/>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05149804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AE02-D70D-C3C5-A6DA-DB7E4762BF3E}"/>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985F83-1679-0EC4-0D3E-B5F7501A5FE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4" name="Picture 3" descr="A white logo on a black background&#10;&#10;Description automatically generated">
            <a:extLst>
              <a:ext uri="{FF2B5EF4-FFF2-40B4-BE49-F238E27FC236}">
                <a16:creationId xmlns:a16="http://schemas.microsoft.com/office/drawing/2014/main" id="{B4545439-798D-89AB-A1BD-3DD0F011A8E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18335048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8117E-D36B-E998-08F4-CCFCB65154F4}"/>
              </a:ext>
            </a:extLst>
          </p:cNvPr>
          <p:cNvSpPr>
            <a:spLocks noGrp="1"/>
          </p:cNvSpPr>
          <p:nvPr>
            <p:ph type="title"/>
          </p:nvPr>
        </p:nvSpPr>
        <p:spPr/>
        <p:txBody>
          <a:bodyPr/>
          <a:lstStyle/>
          <a:p>
            <a:r>
              <a:rPr lang="en-GB"/>
              <a:t>Click to edit Master title style</a:t>
            </a:r>
            <a:endParaRPr lang="en-US"/>
          </a:p>
        </p:txBody>
      </p:sp>
      <p:pic>
        <p:nvPicPr>
          <p:cNvPr id="4" name="Picture 3" descr="A white logo on a black background&#10;&#10;Description automatically generated">
            <a:extLst>
              <a:ext uri="{FF2B5EF4-FFF2-40B4-BE49-F238E27FC236}">
                <a16:creationId xmlns:a16="http://schemas.microsoft.com/office/drawing/2014/main" id="{86B4EC7B-C04F-F427-C4C1-CCE3CF56563B}"/>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17443646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2D7A-213C-F298-0E96-6311ACE0600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0B630C0-43D7-5DB9-BDBA-F029920399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descr="A white logo on a black background&#10;&#10;Description automatically generated">
            <a:extLst>
              <a:ext uri="{FF2B5EF4-FFF2-40B4-BE49-F238E27FC236}">
                <a16:creationId xmlns:a16="http://schemas.microsoft.com/office/drawing/2014/main" id="{A6C8093B-364F-8E30-C5A4-E5AD2329A1D7}"/>
              </a:ext>
            </a:extLst>
          </p:cNvPr>
          <p:cNvPicPr>
            <a:picLocks noChangeAspect="1"/>
          </p:cNvPicPr>
          <p:nvPr userDrawn="1"/>
        </p:nvPicPr>
        <p:blipFill rotWithShape="1">
          <a:blip r:embed="rId2"/>
          <a:srcRect t="42668" b="43111"/>
          <a:stretch/>
        </p:blipFill>
        <p:spPr>
          <a:xfrm>
            <a:off x="4224101" y="5584186"/>
            <a:ext cx="3743798" cy="532452"/>
          </a:xfrm>
          <a:prstGeom prst="rect">
            <a:avLst/>
          </a:prstGeom>
        </p:spPr>
      </p:pic>
    </p:spTree>
    <p:extLst>
      <p:ext uri="{BB962C8B-B14F-4D97-AF65-F5344CB8AC3E}">
        <p14:creationId xmlns:p14="http://schemas.microsoft.com/office/powerpoint/2010/main" val="16706809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36C6-818C-DD5A-9545-ECCFE7A0845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714E32-8DAE-0EBA-53A7-9F54233455A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white logo on a black background&#10;&#10;Description automatically generated">
            <a:extLst>
              <a:ext uri="{FF2B5EF4-FFF2-40B4-BE49-F238E27FC236}">
                <a16:creationId xmlns:a16="http://schemas.microsoft.com/office/drawing/2014/main" id="{1F31225F-515B-D036-6456-FB8B5E0B5B32}"/>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56789177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465A-996A-FD0B-F129-D51410B10E1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DA4C36B-FE8F-4283-6FBB-6585EAA058A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pic>
        <p:nvPicPr>
          <p:cNvPr id="4" name="Picture 3" descr="A white logo on a black background&#10;&#10;Description automatically generated">
            <a:extLst>
              <a:ext uri="{FF2B5EF4-FFF2-40B4-BE49-F238E27FC236}">
                <a16:creationId xmlns:a16="http://schemas.microsoft.com/office/drawing/2014/main" id="{FB4A9C88-C041-DB77-5375-84A1C4D1E38D}"/>
              </a:ext>
            </a:extLst>
          </p:cNvPr>
          <p:cNvPicPr>
            <a:picLocks noChangeAspect="1"/>
          </p:cNvPicPr>
          <p:nvPr userDrawn="1"/>
        </p:nvPicPr>
        <p:blipFill rotWithShape="1">
          <a:blip r:embed="rId2"/>
          <a:srcRect t="42668" b="43111"/>
          <a:stretch/>
        </p:blipFill>
        <p:spPr>
          <a:xfrm>
            <a:off x="771331" y="5584186"/>
            <a:ext cx="3743798" cy="532452"/>
          </a:xfrm>
          <a:prstGeom prst="rect">
            <a:avLst/>
          </a:prstGeom>
        </p:spPr>
      </p:pic>
    </p:spTree>
    <p:extLst>
      <p:ext uri="{BB962C8B-B14F-4D97-AF65-F5344CB8AC3E}">
        <p14:creationId xmlns:p14="http://schemas.microsoft.com/office/powerpoint/2010/main" val="382994398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D394-A059-BF6C-88B7-142643D0DE5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6173C87-C235-70ED-3603-9D4B6B9FD586}"/>
              </a:ext>
            </a:extLst>
          </p:cNvPr>
          <p:cNvSpPr>
            <a:spLocks noGrp="1"/>
          </p:cNvSpPr>
          <p:nvPr>
            <p:ph sz="half" idx="1"/>
          </p:nvPr>
        </p:nvSpPr>
        <p:spPr>
          <a:xfrm>
            <a:off x="838200" y="1825625"/>
            <a:ext cx="51816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0CB86246-49A7-BFFF-7FBE-989641D0382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descr="A white logo on a black background&#10;&#10;Description automatically generated">
            <a:extLst>
              <a:ext uri="{FF2B5EF4-FFF2-40B4-BE49-F238E27FC236}">
                <a16:creationId xmlns:a16="http://schemas.microsoft.com/office/drawing/2014/main" id="{8C79674D-70E4-C2F4-E85E-C60DD2BA9581}"/>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417020175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1F11-B824-E76C-5C5C-1BF99552D403}"/>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EBE480-F87D-2AD2-E54B-480341B7E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4196595-AAD2-B641-29EB-297C0981E6F3}"/>
              </a:ext>
            </a:extLst>
          </p:cNvPr>
          <p:cNvSpPr>
            <a:spLocks noGrp="1"/>
          </p:cNvSpPr>
          <p:nvPr>
            <p:ph sz="half" idx="2"/>
          </p:nvPr>
        </p:nvSpPr>
        <p:spPr>
          <a:xfrm>
            <a:off x="839788"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F8599BF-72EA-1118-E620-F3EF0044D7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1B4B64-52C8-94A5-B69D-437ED98E69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descr="A white logo on a black background&#10;&#10;Description automatically generated">
            <a:extLst>
              <a:ext uri="{FF2B5EF4-FFF2-40B4-BE49-F238E27FC236}">
                <a16:creationId xmlns:a16="http://schemas.microsoft.com/office/drawing/2014/main" id="{44A676BF-5F6E-D557-8B28-48929D7F8A6D}"/>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38130170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ECF5-F99B-6212-0D99-31A819DF15A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pic>
        <p:nvPicPr>
          <p:cNvPr id="6" name="Picture 5" descr="A white logo on a black background&#10;&#10;Description automatically generated">
            <a:extLst>
              <a:ext uri="{FF2B5EF4-FFF2-40B4-BE49-F238E27FC236}">
                <a16:creationId xmlns:a16="http://schemas.microsoft.com/office/drawing/2014/main" id="{740113EF-51DA-C6AD-29C5-C425920EA7AB}"/>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41661656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white logo on a black background&#10;&#10;Description automatically generated">
            <a:extLst>
              <a:ext uri="{FF2B5EF4-FFF2-40B4-BE49-F238E27FC236}">
                <a16:creationId xmlns:a16="http://schemas.microsoft.com/office/drawing/2014/main" id="{99F1A3D6-1FB9-55B0-1746-D6969BC0A13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65861736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9F98-1E96-9E59-98B8-9F8292EC6E5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31DF1E8-6D7C-ACED-D84A-18E790E1D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DBE1085-809D-617C-6954-BC5873AFD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6E2E889C-2730-4AF5-F4D3-8E42F2933AC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15261439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387A-7745-9DED-FED5-D4B20A74E28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8A5AF6B-F3F4-B4B2-F6B6-B6BF0BEEC4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C212AE-376D-7312-8CC1-78C148BE3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EE4D2838-8E1C-E110-6900-F5AA0C10984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14418564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E25A-2A28-541F-45F1-08D2F8F01DB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6670C86-760D-27FF-4FA1-23D304FADA69}"/>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A white logo on a black background&#10;&#10;Description automatically generated">
            <a:extLst>
              <a:ext uri="{FF2B5EF4-FFF2-40B4-BE49-F238E27FC236}">
                <a16:creationId xmlns:a16="http://schemas.microsoft.com/office/drawing/2014/main" id="{A9E9E50A-4B79-C122-30D6-607C780BA79B}"/>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67660227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AE02-D70D-C3C5-A6DA-DB7E4762BF3E}"/>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985F83-1679-0EC4-0D3E-B5F7501A5FE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4" name="Picture 3" descr="A white logo on a black background&#10;&#10;Description automatically generated">
            <a:extLst>
              <a:ext uri="{FF2B5EF4-FFF2-40B4-BE49-F238E27FC236}">
                <a16:creationId xmlns:a16="http://schemas.microsoft.com/office/drawing/2014/main" id="{5CB7D6BC-1448-DC01-F9E9-97900864E72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65839022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8117E-D36B-E998-08F4-CCFCB65154F4}"/>
              </a:ext>
            </a:extLst>
          </p:cNvPr>
          <p:cNvSpPr>
            <a:spLocks noGrp="1"/>
          </p:cNvSpPr>
          <p:nvPr>
            <p:ph type="title"/>
          </p:nvPr>
        </p:nvSpPr>
        <p:spPr/>
        <p:txBody>
          <a:bodyPr/>
          <a:lstStyle/>
          <a:p>
            <a:r>
              <a:rPr lang="en-GB" dirty="0"/>
              <a:t>Click to edit Master title style</a:t>
            </a:r>
            <a:endParaRPr lang="en-US" dirty="0"/>
          </a:p>
        </p:txBody>
      </p:sp>
      <p:pic>
        <p:nvPicPr>
          <p:cNvPr id="4" name="Picture 3" descr="A white logo on a black background&#10;&#10;Description automatically generated">
            <a:extLst>
              <a:ext uri="{FF2B5EF4-FFF2-40B4-BE49-F238E27FC236}">
                <a16:creationId xmlns:a16="http://schemas.microsoft.com/office/drawing/2014/main" id="{80210099-49B5-9965-7BEC-D5622087650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65407902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2D7A-213C-F298-0E96-6311ACE0600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0B630C0-43D7-5DB9-BDBA-F029920399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6" name="Picture 5">
            <a:extLst>
              <a:ext uri="{FF2B5EF4-FFF2-40B4-BE49-F238E27FC236}">
                <a16:creationId xmlns:a16="http://schemas.microsoft.com/office/drawing/2014/main" id="{72F0DF83-D638-E4CE-6725-8DC7B53C8A35}"/>
              </a:ext>
            </a:extLst>
          </p:cNvPr>
          <p:cNvPicPr>
            <a:picLocks noChangeAspect="1"/>
          </p:cNvPicPr>
          <p:nvPr userDrawn="1"/>
        </p:nvPicPr>
        <p:blipFill rotWithShape="1">
          <a:blip r:embed="rId2"/>
          <a:srcRect l="16676" t="37358" r="16735" b="37358"/>
          <a:stretch/>
        </p:blipFill>
        <p:spPr>
          <a:xfrm>
            <a:off x="4193841" y="5428649"/>
            <a:ext cx="3804317" cy="812540"/>
          </a:xfrm>
          <a:prstGeom prst="rect">
            <a:avLst/>
          </a:prstGeom>
        </p:spPr>
      </p:pic>
    </p:spTree>
    <p:extLst>
      <p:ext uri="{BB962C8B-B14F-4D97-AF65-F5344CB8AC3E}">
        <p14:creationId xmlns:p14="http://schemas.microsoft.com/office/powerpoint/2010/main" val="7329896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36C6-818C-DD5A-9545-ECCFE7A0845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714E32-8DAE-0EBA-53A7-9F54233455A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white logo on a black background&#10;&#10;Description automatically generated">
            <a:extLst>
              <a:ext uri="{FF2B5EF4-FFF2-40B4-BE49-F238E27FC236}">
                <a16:creationId xmlns:a16="http://schemas.microsoft.com/office/drawing/2014/main" id="{1F31225F-515B-D036-6456-FB8B5E0B5B32}"/>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88332618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465A-996A-FD0B-F129-D51410B10E1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DA4C36B-FE8F-4283-6FBB-6585EAA058A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pic>
        <p:nvPicPr>
          <p:cNvPr id="5" name="Picture 4">
            <a:extLst>
              <a:ext uri="{FF2B5EF4-FFF2-40B4-BE49-F238E27FC236}">
                <a16:creationId xmlns:a16="http://schemas.microsoft.com/office/drawing/2014/main" id="{0EB6A939-BA4A-A879-BF1E-AE222D66BC4A}"/>
              </a:ext>
            </a:extLst>
          </p:cNvPr>
          <p:cNvPicPr>
            <a:picLocks noChangeAspect="1"/>
          </p:cNvPicPr>
          <p:nvPr userDrawn="1"/>
        </p:nvPicPr>
        <p:blipFill rotWithShape="1">
          <a:blip r:embed="rId2"/>
          <a:srcRect l="16676" t="37358" r="16735" b="37358"/>
          <a:stretch/>
        </p:blipFill>
        <p:spPr>
          <a:xfrm>
            <a:off x="771331" y="5428649"/>
            <a:ext cx="3804317" cy="812540"/>
          </a:xfrm>
          <a:prstGeom prst="rect">
            <a:avLst/>
          </a:prstGeom>
        </p:spPr>
      </p:pic>
    </p:spTree>
    <p:extLst>
      <p:ext uri="{BB962C8B-B14F-4D97-AF65-F5344CB8AC3E}">
        <p14:creationId xmlns:p14="http://schemas.microsoft.com/office/powerpoint/2010/main" val="163614299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D394-A059-BF6C-88B7-142643D0DE5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6173C87-C235-70ED-3603-9D4B6B9FD586}"/>
              </a:ext>
            </a:extLst>
          </p:cNvPr>
          <p:cNvSpPr>
            <a:spLocks noGrp="1"/>
          </p:cNvSpPr>
          <p:nvPr>
            <p:ph sz="half" idx="1"/>
          </p:nvPr>
        </p:nvSpPr>
        <p:spPr>
          <a:xfrm>
            <a:off x="838200" y="1825625"/>
            <a:ext cx="51816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0CB86246-49A7-BFFF-7FBE-989641D0382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descr="A white logo on a black background&#10;&#10;Description automatically generated">
            <a:extLst>
              <a:ext uri="{FF2B5EF4-FFF2-40B4-BE49-F238E27FC236}">
                <a16:creationId xmlns:a16="http://schemas.microsoft.com/office/drawing/2014/main" id="{8C79674D-70E4-C2F4-E85E-C60DD2BA9581}"/>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39294377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1F11-B824-E76C-5C5C-1BF99552D403}"/>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EBE480-F87D-2AD2-E54B-480341B7E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4196595-AAD2-B641-29EB-297C0981E6F3}"/>
              </a:ext>
            </a:extLst>
          </p:cNvPr>
          <p:cNvSpPr>
            <a:spLocks noGrp="1"/>
          </p:cNvSpPr>
          <p:nvPr>
            <p:ph sz="half" idx="2"/>
          </p:nvPr>
        </p:nvSpPr>
        <p:spPr>
          <a:xfrm>
            <a:off x="839788"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F8599BF-72EA-1118-E620-F3EF0044D7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1B4B64-52C8-94A5-B69D-437ED98E69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descr="A white logo on a black background&#10;&#10;Description automatically generated">
            <a:extLst>
              <a:ext uri="{FF2B5EF4-FFF2-40B4-BE49-F238E27FC236}">
                <a16:creationId xmlns:a16="http://schemas.microsoft.com/office/drawing/2014/main" id="{44A676BF-5F6E-D557-8B28-48929D7F8A6D}"/>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43681933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ECF5-F99B-6212-0D99-31A819DF15A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pic>
        <p:nvPicPr>
          <p:cNvPr id="6" name="Picture 5" descr="A white logo on a black background&#10;&#10;Description automatically generated">
            <a:extLst>
              <a:ext uri="{FF2B5EF4-FFF2-40B4-BE49-F238E27FC236}">
                <a16:creationId xmlns:a16="http://schemas.microsoft.com/office/drawing/2014/main" id="{740113EF-51DA-C6AD-29C5-C425920EA7AB}"/>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84111798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white logo on a black background&#10;&#10;Description automatically generated">
            <a:extLst>
              <a:ext uri="{FF2B5EF4-FFF2-40B4-BE49-F238E27FC236}">
                <a16:creationId xmlns:a16="http://schemas.microsoft.com/office/drawing/2014/main" id="{99F1A3D6-1FB9-55B0-1746-D6969BC0A13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69649502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9F98-1E96-9E59-98B8-9F8292EC6E5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31DF1E8-6D7C-ACED-D84A-18E790E1D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DBE1085-809D-617C-6954-BC5873AFD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6E2E889C-2730-4AF5-F4D3-8E42F2933AC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74541360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387A-7745-9DED-FED5-D4B20A74E28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8A5AF6B-F3F4-B4B2-F6B6-B6BF0BEEC4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C212AE-376D-7312-8CC1-78C148BE3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EE4D2838-8E1C-E110-6900-F5AA0C10984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19317933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E25A-2A28-541F-45F1-08D2F8F01DB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6670C86-760D-27FF-4FA1-23D304FADA69}"/>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A white logo on a black background&#10;&#10;Description automatically generated">
            <a:extLst>
              <a:ext uri="{FF2B5EF4-FFF2-40B4-BE49-F238E27FC236}">
                <a16:creationId xmlns:a16="http://schemas.microsoft.com/office/drawing/2014/main" id="{A9E9E50A-4B79-C122-30D6-607C780BA79B}"/>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01204456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AE02-D70D-C3C5-A6DA-DB7E4762BF3E}"/>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985F83-1679-0EC4-0D3E-B5F7501A5FE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4" name="Picture 3" descr="A white logo on a black background&#10;&#10;Description automatically generated">
            <a:extLst>
              <a:ext uri="{FF2B5EF4-FFF2-40B4-BE49-F238E27FC236}">
                <a16:creationId xmlns:a16="http://schemas.microsoft.com/office/drawing/2014/main" id="{5CB7D6BC-1448-DC01-F9E9-97900864E72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64236302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8117E-D36B-E998-08F4-CCFCB65154F4}"/>
              </a:ext>
            </a:extLst>
          </p:cNvPr>
          <p:cNvSpPr>
            <a:spLocks noGrp="1"/>
          </p:cNvSpPr>
          <p:nvPr>
            <p:ph type="title"/>
          </p:nvPr>
        </p:nvSpPr>
        <p:spPr/>
        <p:txBody>
          <a:bodyPr/>
          <a:lstStyle/>
          <a:p>
            <a:r>
              <a:rPr lang="en-GB" dirty="0"/>
              <a:t>Click to edit Master title style</a:t>
            </a:r>
            <a:endParaRPr lang="en-US" dirty="0"/>
          </a:p>
        </p:txBody>
      </p:sp>
      <p:pic>
        <p:nvPicPr>
          <p:cNvPr id="4" name="Picture 3" descr="A white logo on a black background&#10;&#10;Description automatically generated">
            <a:extLst>
              <a:ext uri="{FF2B5EF4-FFF2-40B4-BE49-F238E27FC236}">
                <a16:creationId xmlns:a16="http://schemas.microsoft.com/office/drawing/2014/main" id="{80210099-49B5-9965-7BEC-D5622087650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4074939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6.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7.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8.pn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image" Target="../media/image9.pn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theme" Target="../theme/theme6.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image" Target="../media/image10.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theme" Target="../theme/theme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image" Target="../media/image1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theme" Target="../theme/theme8.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image" Target="../media/image12.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theme" Target="../theme/theme9.xml"/><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slideLayout" Target="../slideLayouts/slideLayout105.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slideLayout" Target="../slideLayouts/slideLayout104.xml"/><Relationship Id="rId5" Type="http://schemas.openxmlformats.org/officeDocument/2006/relationships/slideLayout" Target="../slideLayouts/slideLayout98.xml"/><Relationship Id="rId10" Type="http://schemas.openxmlformats.org/officeDocument/2006/relationships/slideLayout" Target="../slideLayouts/slideLayout103.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14" Type="http://schemas.openxmlformats.org/officeDocument/2006/relationships/image" Target="../media/image13.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3.xml"/><Relationship Id="rId13" Type="http://schemas.openxmlformats.org/officeDocument/2006/relationships/theme" Target="../theme/theme10.xml"/><Relationship Id="rId3" Type="http://schemas.openxmlformats.org/officeDocument/2006/relationships/slideLayout" Target="../slideLayouts/slideLayout108.xml"/><Relationship Id="rId7" Type="http://schemas.openxmlformats.org/officeDocument/2006/relationships/slideLayout" Target="../slideLayouts/slideLayout112.xml"/><Relationship Id="rId12" Type="http://schemas.openxmlformats.org/officeDocument/2006/relationships/slideLayout" Target="../slideLayouts/slideLayout117.xml"/><Relationship Id="rId2" Type="http://schemas.openxmlformats.org/officeDocument/2006/relationships/slideLayout" Target="../slideLayouts/slideLayout107.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5" Type="http://schemas.openxmlformats.org/officeDocument/2006/relationships/slideLayout" Target="../slideLayouts/slideLayout110.xml"/><Relationship Id="rId10" Type="http://schemas.openxmlformats.org/officeDocument/2006/relationships/slideLayout" Target="../slideLayouts/slideLayout115.xml"/><Relationship Id="rId4" Type="http://schemas.openxmlformats.org/officeDocument/2006/relationships/slideLayout" Target="../slideLayouts/slideLayout109.xml"/><Relationship Id="rId9" Type="http://schemas.openxmlformats.org/officeDocument/2006/relationships/slideLayout" Target="../slideLayouts/slideLayout114.xml"/><Relationship Id="rId14" Type="http://schemas.openxmlformats.org/officeDocument/2006/relationships/image" Target="../media/image14.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5.xml"/><Relationship Id="rId13" Type="http://schemas.openxmlformats.org/officeDocument/2006/relationships/theme" Target="../theme/theme11.xml"/><Relationship Id="rId3" Type="http://schemas.openxmlformats.org/officeDocument/2006/relationships/slideLayout" Target="../slideLayouts/slideLayout120.xml"/><Relationship Id="rId7" Type="http://schemas.openxmlformats.org/officeDocument/2006/relationships/slideLayout" Target="../slideLayouts/slideLayout124.xml"/><Relationship Id="rId12" Type="http://schemas.openxmlformats.org/officeDocument/2006/relationships/slideLayout" Target="../slideLayouts/slideLayout129.xml"/><Relationship Id="rId2" Type="http://schemas.openxmlformats.org/officeDocument/2006/relationships/slideLayout" Target="../slideLayouts/slideLayout119.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5" Type="http://schemas.openxmlformats.org/officeDocument/2006/relationships/slideLayout" Target="../slideLayouts/slideLayout122.xml"/><Relationship Id="rId10" Type="http://schemas.openxmlformats.org/officeDocument/2006/relationships/slideLayout" Target="../slideLayouts/slideLayout127.xml"/><Relationship Id="rId4" Type="http://schemas.openxmlformats.org/officeDocument/2006/relationships/slideLayout" Target="../slideLayouts/slideLayout121.xml"/><Relationship Id="rId9" Type="http://schemas.openxmlformats.org/officeDocument/2006/relationships/slideLayout" Target="../slideLayouts/slideLayout126.xml"/><Relationship Id="rId14" Type="http://schemas.openxmlformats.org/officeDocument/2006/relationships/image" Target="../media/image1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9ED03E-B954-82EF-119F-C57CD0FFA6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2E4E9018-60E7-EF92-76FF-05E5570F4B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1E448EC-BA8D-5F4B-A64E-56A9A82D0EAF}" type="slidenum">
              <a:rPr lang="en-US" smtClean="0"/>
              <a:t>‹#›</a:t>
            </a:fld>
            <a:endParaRPr lang="en-US"/>
          </a:p>
        </p:txBody>
      </p:sp>
      <p:sp>
        <p:nvSpPr>
          <p:cNvPr id="7" name="Title Placeholder 6">
            <a:extLst>
              <a:ext uri="{FF2B5EF4-FFF2-40B4-BE49-F238E27FC236}">
                <a16:creationId xmlns:a16="http://schemas.microsoft.com/office/drawing/2014/main" id="{67B82092-B756-8E7A-8093-A9D60BF0F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28757036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798" r:id="rId12"/>
    <p:sldLayoutId id="2147483799" r:id="rId13"/>
  </p:sldLayoutIdLst>
  <p:txStyles>
    <p:titleStyle>
      <a:lvl1pPr algn="l" defTabSz="914400" rtl="0" eaLnBrk="1" latinLnBrk="0" hangingPunct="1">
        <a:lnSpc>
          <a:spcPct val="90000"/>
        </a:lnSpc>
        <a:spcBef>
          <a:spcPct val="0"/>
        </a:spcBef>
        <a:buNone/>
        <a:defRPr sz="4400" b="1" i="0" kern="120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9ED03E-B954-82EF-119F-C57CD0FFA6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2E4E9018-60E7-EF92-76FF-05E5570F4B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1E448EC-BA8D-5F4B-A64E-56A9A82D0EAF}" type="slidenum">
              <a:rPr lang="en-US" smtClean="0"/>
              <a:t>‹#›</a:t>
            </a:fld>
            <a:endParaRPr lang="en-US"/>
          </a:p>
        </p:txBody>
      </p:sp>
      <p:sp>
        <p:nvSpPr>
          <p:cNvPr id="7" name="Title Placeholder 6">
            <a:extLst>
              <a:ext uri="{FF2B5EF4-FFF2-40B4-BE49-F238E27FC236}">
                <a16:creationId xmlns:a16="http://schemas.microsoft.com/office/drawing/2014/main" id="{67B82092-B756-8E7A-8093-A9D60BF0F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87733027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b="1" i="0" kern="120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9ED03E-B954-82EF-119F-C57CD0FFA6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2E4E9018-60E7-EF92-76FF-05E5570F4B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1E448EC-BA8D-5F4B-A64E-56A9A82D0EAF}" type="slidenum">
              <a:rPr lang="en-US" smtClean="0"/>
              <a:t>‹#›</a:t>
            </a:fld>
            <a:endParaRPr lang="en-US"/>
          </a:p>
        </p:txBody>
      </p:sp>
      <p:sp>
        <p:nvSpPr>
          <p:cNvPr id="7" name="Title Placeholder 6">
            <a:extLst>
              <a:ext uri="{FF2B5EF4-FFF2-40B4-BE49-F238E27FC236}">
                <a16:creationId xmlns:a16="http://schemas.microsoft.com/office/drawing/2014/main" id="{67B82092-B756-8E7A-8093-A9D60BF0F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282338703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b="1" i="0" kern="120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9ED03E-B954-82EF-119F-C57CD0FFA6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2E4E9018-60E7-EF92-76FF-05E5570F4B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1E448EC-BA8D-5F4B-A64E-56A9A82D0EAF}" type="slidenum">
              <a:rPr lang="en-US" smtClean="0"/>
              <a:t>‹#›</a:t>
            </a:fld>
            <a:endParaRPr lang="en-US"/>
          </a:p>
        </p:txBody>
      </p:sp>
      <p:sp>
        <p:nvSpPr>
          <p:cNvPr id="7" name="Title Placeholder 6">
            <a:extLst>
              <a:ext uri="{FF2B5EF4-FFF2-40B4-BE49-F238E27FC236}">
                <a16:creationId xmlns:a16="http://schemas.microsoft.com/office/drawing/2014/main" id="{67B82092-B756-8E7A-8093-A9D60BF0F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230966035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b="1" i="0" kern="120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9ED03E-B954-82EF-119F-C57CD0FFA6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2E4E9018-60E7-EF92-76FF-05E5570F4B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1E448EC-BA8D-5F4B-A64E-56A9A82D0EAF}" type="slidenum">
              <a:rPr lang="en-US" smtClean="0"/>
              <a:t>‹#›</a:t>
            </a:fld>
            <a:endParaRPr lang="en-US"/>
          </a:p>
        </p:txBody>
      </p:sp>
      <p:sp>
        <p:nvSpPr>
          <p:cNvPr id="7" name="Title Placeholder 6">
            <a:extLst>
              <a:ext uri="{FF2B5EF4-FFF2-40B4-BE49-F238E27FC236}">
                <a16:creationId xmlns:a16="http://schemas.microsoft.com/office/drawing/2014/main" id="{67B82092-B756-8E7A-8093-A9D60BF0F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207975400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b="1" i="0" kern="12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9ED03E-B954-82EF-119F-C57CD0FFA6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2E4E9018-60E7-EF92-76FF-05E5570F4B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1E448EC-BA8D-5F4B-A64E-56A9A82D0EAF}" type="slidenum">
              <a:rPr lang="en-US" smtClean="0"/>
              <a:t>‹#›</a:t>
            </a:fld>
            <a:endParaRPr lang="en-US"/>
          </a:p>
        </p:txBody>
      </p:sp>
      <p:sp>
        <p:nvSpPr>
          <p:cNvPr id="7" name="Title Placeholder 6">
            <a:extLst>
              <a:ext uri="{FF2B5EF4-FFF2-40B4-BE49-F238E27FC236}">
                <a16:creationId xmlns:a16="http://schemas.microsoft.com/office/drawing/2014/main" id="{67B82092-B756-8E7A-8093-A9D60BF0F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6415081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Lst>
  <p:txStyles>
    <p:titleStyle>
      <a:lvl1pPr algn="l" defTabSz="914400" rtl="0" eaLnBrk="1" latinLnBrk="0" hangingPunct="1">
        <a:lnSpc>
          <a:spcPct val="90000"/>
        </a:lnSpc>
        <a:spcBef>
          <a:spcPct val="0"/>
        </a:spcBef>
        <a:buNone/>
        <a:defRPr sz="4400" b="1" i="0" kern="120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9ED03E-B954-82EF-119F-C57CD0FFA6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Title Placeholder 6">
            <a:extLst>
              <a:ext uri="{FF2B5EF4-FFF2-40B4-BE49-F238E27FC236}">
                <a16:creationId xmlns:a16="http://schemas.microsoft.com/office/drawing/2014/main" id="{67B82092-B756-8E7A-8093-A9D60BF0F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397300442"/>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Lst>
  <p:txStyles>
    <p:titleStyle>
      <a:lvl1pPr algn="l" defTabSz="914400" rtl="0" eaLnBrk="1" latinLnBrk="0" hangingPunct="1">
        <a:lnSpc>
          <a:spcPct val="90000"/>
        </a:lnSpc>
        <a:spcBef>
          <a:spcPct val="0"/>
        </a:spcBef>
        <a:buNone/>
        <a:defRPr sz="4400" b="1" i="0" kern="120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9ED03E-B954-82EF-119F-C57CD0FFA6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Title Placeholder 6">
            <a:extLst>
              <a:ext uri="{FF2B5EF4-FFF2-40B4-BE49-F238E27FC236}">
                <a16:creationId xmlns:a16="http://schemas.microsoft.com/office/drawing/2014/main" id="{67B82092-B756-8E7A-8093-A9D60BF0F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1974915887"/>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Lst>
  <p:txStyles>
    <p:titleStyle>
      <a:lvl1pPr algn="l" defTabSz="914400" rtl="0" eaLnBrk="1" latinLnBrk="0" hangingPunct="1">
        <a:lnSpc>
          <a:spcPct val="90000"/>
        </a:lnSpc>
        <a:spcBef>
          <a:spcPct val="0"/>
        </a:spcBef>
        <a:buNone/>
        <a:defRPr sz="4400" b="1" i="0" kern="120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9ED03E-B954-82EF-119F-C57CD0FFA6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Title Placeholder 6">
            <a:extLst>
              <a:ext uri="{FF2B5EF4-FFF2-40B4-BE49-F238E27FC236}">
                <a16:creationId xmlns:a16="http://schemas.microsoft.com/office/drawing/2014/main" id="{67B82092-B756-8E7A-8093-A9D60BF0F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3547402683"/>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Lst>
  <p:txStyles>
    <p:titleStyle>
      <a:lvl1pPr algn="l" defTabSz="914400" rtl="0" eaLnBrk="1" latinLnBrk="0" hangingPunct="1">
        <a:lnSpc>
          <a:spcPct val="90000"/>
        </a:lnSpc>
        <a:spcBef>
          <a:spcPct val="0"/>
        </a:spcBef>
        <a:buNone/>
        <a:defRPr sz="4400" b="1" i="0" kern="120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9ED03E-B954-82EF-119F-C57CD0FFA6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Title Placeholder 6">
            <a:extLst>
              <a:ext uri="{FF2B5EF4-FFF2-40B4-BE49-F238E27FC236}">
                <a16:creationId xmlns:a16="http://schemas.microsoft.com/office/drawing/2014/main" id="{67B82092-B756-8E7A-8093-A9D60BF0F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393862265"/>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Lst>
  <p:txStyles>
    <p:titleStyle>
      <a:lvl1pPr algn="l" defTabSz="914400" rtl="0" eaLnBrk="1" latinLnBrk="0" hangingPunct="1">
        <a:lnSpc>
          <a:spcPct val="90000"/>
        </a:lnSpc>
        <a:spcBef>
          <a:spcPct val="0"/>
        </a:spcBef>
        <a:buNone/>
        <a:defRPr sz="4400" b="1" i="0" kern="12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9ED03E-B954-82EF-119F-C57CD0FFA6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Title Placeholder 6">
            <a:extLst>
              <a:ext uri="{FF2B5EF4-FFF2-40B4-BE49-F238E27FC236}">
                <a16:creationId xmlns:a16="http://schemas.microsoft.com/office/drawing/2014/main" id="{67B82092-B756-8E7A-8093-A9D60BF0F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332777761"/>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Lst>
  <p:txStyles>
    <p:titleStyle>
      <a:lvl1pPr algn="l" defTabSz="914400" rtl="0" eaLnBrk="1" latinLnBrk="0" hangingPunct="1">
        <a:lnSpc>
          <a:spcPct val="90000"/>
        </a:lnSpc>
        <a:spcBef>
          <a:spcPct val="0"/>
        </a:spcBef>
        <a:buNone/>
        <a:defRPr sz="4400" b="1" i="0" kern="120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63.xml"/></Relationships>
</file>

<file path=ppt/slides/_rels/slide1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63.xml"/></Relationships>
</file>

<file path=ppt/slides/_rels/slide1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63.xml"/><Relationship Id="rId5" Type="http://schemas.openxmlformats.org/officeDocument/2006/relationships/hyperlink" Target="https://www.youtube.com/watch?v=HUTe72-6Hlw" TargetMode="External"/><Relationship Id="rId4" Type="http://schemas.openxmlformats.org/officeDocument/2006/relationships/hyperlink" Target="https://www.bbc.co.uk/programmes/p011lz9d"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63.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0.png"/><Relationship Id="rId1" Type="http://schemas.openxmlformats.org/officeDocument/2006/relationships/slideLayout" Target="../slideLayouts/slideLayout63.xml"/><Relationship Id="rId4" Type="http://schemas.openxmlformats.org/officeDocument/2006/relationships/image" Target="../media/image19.sv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63.xml"/></Relationships>
</file>

<file path=ppt/slides/_rels/slide20.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63.xml"/></Relationships>
</file>

<file path=ppt/slides/_rels/slide2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63.xml"/><Relationship Id="rId6" Type="http://schemas.openxmlformats.org/officeDocument/2006/relationships/hyperlink" Target="https://www.nationalgrid.com/stories/energy-explained/where-does-electricity-come-from" TargetMode="External"/><Relationship Id="rId5" Type="http://schemas.openxmlformats.org/officeDocument/2006/relationships/hyperlink" Target="https://www.bbc.co.uk/teach/class-clips-video/articles/zfhfgwx" TargetMode="External"/><Relationship Id="rId4" Type="http://schemas.openxmlformats.org/officeDocument/2006/relationships/hyperlink" Target="https://www.bbc.co.uk/bitesize/articles/ztxwqty"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63.xml"/></Relationships>
</file>

<file path=ppt/slides/_rels/slide2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63.xml"/></Relationships>
</file>

<file path=ppt/slides/_rels/slide2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6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63.xml"/></Relationships>
</file>

<file path=ppt/slides/_rels/slide2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63.xml"/></Relationships>
</file>

<file path=ppt/slides/_rels/slide2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63.xml"/><Relationship Id="rId6" Type="http://schemas.openxmlformats.org/officeDocument/2006/relationships/hyperlink" Target="https://www.nationalgrid.com/stories/energy-explained/where-does-electricity-come-from" TargetMode="External"/><Relationship Id="rId5" Type="http://schemas.openxmlformats.org/officeDocument/2006/relationships/hyperlink" Target="https://www.bbc.co.uk/teach/class-clips-video/articles/zfhfgwx" TargetMode="External"/><Relationship Id="rId4" Type="http://schemas.openxmlformats.org/officeDocument/2006/relationships/hyperlink" Target="https://www.bbc.co.uk/bitesize/articles/ztxwqty"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63.xml"/></Relationships>
</file>

<file path=ppt/slides/_rels/slide30.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63.xml"/></Relationships>
</file>

<file path=ppt/slides/_rels/slide3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63.xml"/></Relationships>
</file>

<file path=ppt/slides/_rels/slide3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6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20.xml"/><Relationship Id="rId5" Type="http://schemas.openxmlformats.org/officeDocument/2006/relationships/image" Target="../media/image23.jpg"/><Relationship Id="rId4" Type="http://schemas.openxmlformats.org/officeDocument/2006/relationships/image" Target="../media/image22.jpg"/></Relationships>
</file>

<file path=ppt/slides/_rels/slide39.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7.svg"/><Relationship Id="rId5" Type="http://schemas.openxmlformats.org/officeDocument/2006/relationships/image" Target="../media/image26.png"/><Relationship Id="rId10" Type="http://schemas.openxmlformats.org/officeDocument/2006/relationships/image" Target="../media/image31.svg"/><Relationship Id="rId4" Type="http://schemas.openxmlformats.org/officeDocument/2006/relationships/image" Target="../media/image25.jpeg"/><Relationship Id="rId9" Type="http://schemas.openxmlformats.org/officeDocument/2006/relationships/image" Target="../media/image30.png"/></Relationships>
</file>

<file path=ppt/slides/_rels/slide40.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openxmlformats.org/officeDocument/2006/relationships/image" Target="../media/image43.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73C46-D585-54E3-38C2-E2621E71139D}"/>
              </a:ext>
            </a:extLst>
          </p:cNvPr>
          <p:cNvSpPr>
            <a:spLocks noGrp="1"/>
          </p:cNvSpPr>
          <p:nvPr>
            <p:ph type="ctrTitle"/>
          </p:nvPr>
        </p:nvSpPr>
        <p:spPr/>
        <p:txBody>
          <a:bodyPr/>
          <a:lstStyle/>
          <a:p>
            <a:r>
              <a:rPr lang="en-GB" dirty="0"/>
              <a:t>Explore Cool Careers in Moray</a:t>
            </a:r>
          </a:p>
        </p:txBody>
      </p:sp>
      <p:sp>
        <p:nvSpPr>
          <p:cNvPr id="3" name="Subtitle 2">
            <a:extLst>
              <a:ext uri="{FF2B5EF4-FFF2-40B4-BE49-F238E27FC236}">
                <a16:creationId xmlns:a16="http://schemas.microsoft.com/office/drawing/2014/main" id="{B4A0A978-DC14-E4F1-F1CD-F48EC011DEFD}"/>
              </a:ext>
            </a:extLst>
          </p:cNvPr>
          <p:cNvSpPr>
            <a:spLocks noGrp="1"/>
          </p:cNvSpPr>
          <p:nvPr>
            <p:ph type="subTitle" idx="1"/>
          </p:nvPr>
        </p:nvSpPr>
        <p:spPr/>
        <p:txBody>
          <a:bodyPr/>
          <a:lstStyle/>
          <a:p>
            <a:r>
              <a:rPr lang="en-GB" dirty="0"/>
              <a:t>STEM Resource Pack</a:t>
            </a:r>
          </a:p>
        </p:txBody>
      </p:sp>
    </p:spTree>
    <p:extLst>
      <p:ext uri="{BB962C8B-B14F-4D97-AF65-F5344CB8AC3E}">
        <p14:creationId xmlns:p14="http://schemas.microsoft.com/office/powerpoint/2010/main" val="22491167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EA822-7747-7AAC-F8FE-C68ADB720F36}"/>
              </a:ext>
            </a:extLst>
          </p:cNvPr>
          <p:cNvSpPr>
            <a:spLocks noGrp="1"/>
          </p:cNvSpPr>
          <p:nvPr>
            <p:ph type="title"/>
          </p:nvPr>
        </p:nvSpPr>
        <p:spPr/>
        <p:txBody>
          <a:bodyPr>
            <a:normAutofit fontScale="90000"/>
          </a:bodyPr>
          <a:lstStyle/>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Explore Cool Careers in Moray is an engaging and comprehensive STEM resource pack designed for young learners aged 3-12. This pack features 15 activities that highlight the growth sectors within your locality, showcasing the diverse career opportunities available. Each activity not only promotes curiosity and hands-on learning but also outlines educational pathways and essential subjects for these high-demand roles.</a:t>
            </a: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r>
              <a:rPr lang="en-GB" sz="1800" kern="100" dirty="0">
                <a:effectLst/>
                <a:latin typeface="Aptos" panose="020B0004020202020204" pitchFamily="34" charset="0"/>
                <a:ea typeface="Aptos" panose="020B0004020202020204" pitchFamily="34" charset="0"/>
                <a:cs typeface="Times New Roman" panose="02020603050405020304" pitchFamily="18" charset="0"/>
              </a:rPr>
              <a:t>Each activity is described in a step-by-step format to allow you, the teacher, to understand how to complete the activity for success. It is expected that you will adapt these guides based on your own knowledge of learners in your classroom – some may be able to follow the guide as is, others may benefit from your demonstration.</a:t>
            </a: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r>
              <a:rPr lang="en-GB" sz="1800" kern="100" dirty="0">
                <a:effectLst/>
                <a:latin typeface="Aptos" panose="020B0004020202020204" pitchFamily="34" charset="0"/>
                <a:ea typeface="Aptos" panose="020B0004020202020204" pitchFamily="34" charset="0"/>
                <a:cs typeface="Times New Roman" panose="02020603050405020304" pitchFamily="18" charset="0"/>
              </a:rPr>
              <a:t>Lesson plans are designed to be easy to follow, containing all necessary background information on the relevant growth sector and careers associated with the sector and activity included. We have left space for you to design the lesson to suit the needs of your learners and your classroom environment. Where appropriate we have included worksheets and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powerpoint</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presentations to help enable your lesson delivery.</a:t>
            </a:r>
            <a:endParaRPr lang="en-GB" dirty="0"/>
          </a:p>
        </p:txBody>
      </p:sp>
      <p:sp>
        <p:nvSpPr>
          <p:cNvPr id="3" name="Text Placeholder 2">
            <a:extLst>
              <a:ext uri="{FF2B5EF4-FFF2-40B4-BE49-F238E27FC236}">
                <a16:creationId xmlns:a16="http://schemas.microsoft.com/office/drawing/2014/main" id="{DF97697E-EBF6-CE9F-3AC4-BFE302165728}"/>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891305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A3A71-E0D8-D38E-E2FE-26F714753160}"/>
              </a:ext>
            </a:extLst>
          </p:cNvPr>
          <p:cNvSpPr>
            <a:spLocks noGrp="1"/>
          </p:cNvSpPr>
          <p:nvPr>
            <p:ph type="title"/>
          </p:nvPr>
        </p:nvSpPr>
        <p:spPr/>
        <p:txBody>
          <a:bodyPr/>
          <a:lstStyle/>
          <a:p>
            <a:r>
              <a:rPr lang="en-GB" dirty="0">
                <a:solidFill>
                  <a:schemeClr val="tx1"/>
                </a:solidFill>
              </a:rPr>
              <a:t>Growth Sectors in Moray</a:t>
            </a:r>
          </a:p>
        </p:txBody>
      </p:sp>
      <p:sp>
        <p:nvSpPr>
          <p:cNvPr id="3" name="Content Placeholder 2">
            <a:extLst>
              <a:ext uri="{FF2B5EF4-FFF2-40B4-BE49-F238E27FC236}">
                <a16:creationId xmlns:a16="http://schemas.microsoft.com/office/drawing/2014/main" id="{D0415B14-81B0-C952-D019-CC7BFAC1FEBB}"/>
              </a:ext>
            </a:extLst>
          </p:cNvPr>
          <p:cNvSpPr>
            <a:spLocks noGrp="1"/>
          </p:cNvSpPr>
          <p:nvPr>
            <p:ph idx="1"/>
          </p:nvPr>
        </p:nvSpPr>
        <p:spPr/>
        <p:txBody>
          <a:bodyPr>
            <a:normAutofit/>
          </a:bodyPr>
          <a:lstStyle/>
          <a:p>
            <a:pPr marL="0" indent="0">
              <a:buNone/>
            </a:pPr>
            <a:r>
              <a:rPr lang="en-GB" sz="1900" dirty="0">
                <a:latin typeface="+mn-lt"/>
              </a:rPr>
              <a:t>Moray is home to several key growth sectors that drive the local economy and provide exciting career opportunities for young people. These include </a:t>
            </a:r>
            <a:r>
              <a:rPr lang="en-GB" sz="1900" b="1" dirty="0">
                <a:latin typeface="+mn-lt"/>
              </a:rPr>
              <a:t>Aerospace, Creative Industries, Engineering and Construction, Manufacturing, Renewable Energy and Health and Life Sciences.</a:t>
            </a:r>
            <a:br>
              <a:rPr lang="en-GB" sz="1900" dirty="0">
                <a:latin typeface="+mn-lt"/>
              </a:rPr>
            </a:br>
            <a:endParaRPr lang="en-GB" sz="1900" dirty="0">
              <a:latin typeface="+mn-lt"/>
            </a:endParaRPr>
          </a:p>
          <a:p>
            <a:pPr marL="0" indent="0">
              <a:buNone/>
            </a:pPr>
            <a:r>
              <a:rPr lang="en-GB" sz="1900" dirty="0">
                <a:latin typeface="+mn-lt"/>
              </a:rPr>
              <a:t>These industries are vital because they create </a:t>
            </a:r>
            <a:r>
              <a:rPr lang="en-GB" sz="1900" b="1" dirty="0">
                <a:latin typeface="+mn-lt"/>
              </a:rPr>
              <a:t>high-value jobs</a:t>
            </a:r>
            <a:r>
              <a:rPr lang="en-GB" sz="1900" dirty="0">
                <a:latin typeface="+mn-lt"/>
              </a:rPr>
              <a:t>, boost productivity, and help Moray remain a thriving and competitive region. By encouraging young people to pursue careers in these sectors, we can </a:t>
            </a:r>
            <a:r>
              <a:rPr lang="en-GB" sz="1900" b="1" dirty="0">
                <a:latin typeface="+mn-lt"/>
              </a:rPr>
              <a:t>reduce brain drain, </a:t>
            </a:r>
            <a:r>
              <a:rPr lang="en-GB" sz="1900" dirty="0">
                <a:latin typeface="+mn-lt"/>
              </a:rPr>
              <a:t>keeping talent local rather than losing skilled workers to other areas. This, in turn, strengthens the community, supports businesses, and ensures long-term economic growth.</a:t>
            </a:r>
            <a:br>
              <a:rPr lang="en-GB" sz="1900" dirty="0">
                <a:latin typeface="+mn-lt"/>
              </a:rPr>
            </a:br>
            <a:endParaRPr lang="en-GB" sz="1900" dirty="0">
              <a:latin typeface="+mn-lt"/>
            </a:endParaRPr>
          </a:p>
          <a:p>
            <a:pPr marL="0" indent="0">
              <a:buNone/>
            </a:pPr>
            <a:r>
              <a:rPr lang="en-GB" sz="1900" dirty="0">
                <a:latin typeface="+mn-lt"/>
              </a:rPr>
              <a:t>By inspiring pupils to see the potential in these industries, we can help them build a successful future right here in Moray while contributing to the region’s prosperity.</a:t>
            </a:r>
          </a:p>
          <a:p>
            <a:pPr marL="0" indent="0">
              <a:buNone/>
            </a:pPr>
            <a:endParaRPr lang="en-GB" dirty="0"/>
          </a:p>
        </p:txBody>
      </p:sp>
    </p:spTree>
    <p:extLst>
      <p:ext uri="{BB962C8B-B14F-4D97-AF65-F5344CB8AC3E}">
        <p14:creationId xmlns:p14="http://schemas.microsoft.com/office/powerpoint/2010/main" val="10341234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4FEC3-0715-EA43-C724-3A93AD8363AE}"/>
              </a:ext>
            </a:extLst>
          </p:cNvPr>
          <p:cNvSpPr>
            <a:spLocks noGrp="1"/>
          </p:cNvSpPr>
          <p:nvPr>
            <p:ph type="title"/>
          </p:nvPr>
        </p:nvSpPr>
        <p:spPr/>
        <p:txBody>
          <a:bodyPr/>
          <a:lstStyle/>
          <a:p>
            <a:r>
              <a:rPr lang="en-GB" dirty="0"/>
              <a:t>Renewable Energy</a:t>
            </a:r>
          </a:p>
        </p:txBody>
      </p:sp>
      <p:sp>
        <p:nvSpPr>
          <p:cNvPr id="3" name="Text Placeholder 2">
            <a:extLst>
              <a:ext uri="{FF2B5EF4-FFF2-40B4-BE49-F238E27FC236}">
                <a16:creationId xmlns:a16="http://schemas.microsoft.com/office/drawing/2014/main" id="{65D50CF7-7147-CD17-DE42-912ABC2C6CE6}"/>
              </a:ext>
            </a:extLst>
          </p:cNvPr>
          <p:cNvSpPr>
            <a:spLocks noGrp="1"/>
          </p:cNvSpPr>
          <p:nvPr>
            <p:ph type="body" idx="1"/>
          </p:nvPr>
        </p:nvSpPr>
        <p:spPr/>
        <p:txBody>
          <a:bodyPr/>
          <a:lstStyle/>
          <a:p>
            <a:r>
              <a:rPr lang="en-GB" dirty="0"/>
              <a:t>About the sector and Moray</a:t>
            </a:r>
          </a:p>
        </p:txBody>
      </p:sp>
    </p:spTree>
    <p:extLst>
      <p:ext uri="{BB962C8B-B14F-4D97-AF65-F5344CB8AC3E}">
        <p14:creationId xmlns:p14="http://schemas.microsoft.com/office/powerpoint/2010/main" val="2731236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0A7FD-864A-2841-2B47-1FF59C52F2A8}"/>
              </a:ext>
            </a:extLst>
          </p:cNvPr>
          <p:cNvSpPr>
            <a:spLocks noGrp="1"/>
          </p:cNvSpPr>
          <p:nvPr>
            <p:ph type="title"/>
          </p:nvPr>
        </p:nvSpPr>
        <p:spPr/>
        <p:txBody>
          <a:bodyPr/>
          <a:lstStyle/>
          <a:p>
            <a:r>
              <a:rPr lang="en-GB" dirty="0">
                <a:solidFill>
                  <a:schemeClr val="tx1"/>
                </a:solidFill>
              </a:rPr>
              <a:t>Background: Growth Sector</a:t>
            </a:r>
          </a:p>
        </p:txBody>
      </p:sp>
      <p:sp>
        <p:nvSpPr>
          <p:cNvPr id="3" name="Content Placeholder 2">
            <a:extLst>
              <a:ext uri="{FF2B5EF4-FFF2-40B4-BE49-F238E27FC236}">
                <a16:creationId xmlns:a16="http://schemas.microsoft.com/office/drawing/2014/main" id="{113B0593-E585-0A36-68AF-C7C9D8948F1B}"/>
              </a:ext>
            </a:extLst>
          </p:cNvPr>
          <p:cNvSpPr>
            <a:spLocks noGrp="1"/>
          </p:cNvSpPr>
          <p:nvPr>
            <p:ph idx="1"/>
          </p:nvPr>
        </p:nvSpPr>
        <p:spPr/>
        <p:txBody>
          <a:bodyPr>
            <a:normAutofit fontScale="85000" lnSpcReduction="10000"/>
          </a:bodyPr>
          <a:lstStyle/>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Moray is strategically positioned to become a significant contributor to Scotland's renewable energy goals. The region's abundant natural resources, particularly its wind and solar potential, are driving substantial growth in this sector. This expansion is not just about environmental sustainability; it's also about economic diversification and creating a robust, future-proof economy.</a:t>
            </a:r>
          </a:p>
          <a:p>
            <a:pPr marL="0" indent="0">
              <a:lnSpc>
                <a:spcPct val="107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 development of large-scale offshore and onshore wind farms is a cornerstone of this growth. Projects like the Moray East Offshore Wind Farm are transforming the region's energy landscape, creating a demand for skilled workers and supporting a network of local businesses. Furthermore, the rising interest in green hydrogen production is utilising the wind power generated in the area, to further enhance the renewable energy sector.</a:t>
            </a:r>
          </a:p>
          <a:p>
            <a:pPr marL="0" indent="0">
              <a:lnSpc>
                <a:spcPct val="107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Solar energy is also gaining traction, with companies like AES Solar leading the way in manufacturing and installing solar panels. The region's increasing adoption of solar technology is contributing to a more diversified renewable energy mix.</a:t>
            </a:r>
          </a:p>
          <a:p>
            <a:pPr marL="0" indent="0">
              <a:lnSpc>
                <a:spcPct val="107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 Moray Growth Deal is also playing a role in this sector, as it is driving investment into infrastructure development, and skills training, to support the growth of the renewable energy sector. The creation of a skilled workforce is vital to ensure that Moray can capitalise on the opportunities presented by this rapidly expanding industry.</a:t>
            </a:r>
          </a:p>
          <a:p>
            <a:pPr marL="0" indent="0">
              <a:lnSpc>
                <a:spcPct val="107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Moray is experiencing growth in renewable energy, driven by its natural resources and national energy transition goals. The region is well-suited for various renewable energy technologies.</a:t>
            </a:r>
          </a:p>
          <a:p>
            <a:pPr marL="0" indent="0">
              <a:buNone/>
            </a:pPr>
            <a:endParaRPr lang="en-GB" dirty="0"/>
          </a:p>
        </p:txBody>
      </p:sp>
      <p:pic>
        <p:nvPicPr>
          <p:cNvPr id="5" name="Graphic 4" descr="Renewable Energy with solid fill">
            <a:extLst>
              <a:ext uri="{FF2B5EF4-FFF2-40B4-BE49-F238E27FC236}">
                <a16:creationId xmlns:a16="http://schemas.microsoft.com/office/drawing/2014/main" id="{1A7E4215-2789-AA95-BE0A-C6D8DE099F9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spTree>
    <p:extLst>
      <p:ext uri="{BB962C8B-B14F-4D97-AF65-F5344CB8AC3E}">
        <p14:creationId xmlns:p14="http://schemas.microsoft.com/office/powerpoint/2010/main" val="429035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3B3E2-51B8-1549-EBFB-6947AE832514}"/>
              </a:ext>
            </a:extLst>
          </p:cNvPr>
          <p:cNvSpPr>
            <a:spLocks noGrp="1"/>
          </p:cNvSpPr>
          <p:nvPr>
            <p:ph type="title"/>
          </p:nvPr>
        </p:nvSpPr>
        <p:spPr/>
        <p:txBody>
          <a:bodyPr>
            <a:normAutofit/>
          </a:bodyPr>
          <a:lstStyle/>
          <a:p>
            <a:r>
              <a:rPr lang="en-GB" sz="2800" kern="100" dirty="0">
                <a:solidFill>
                  <a:schemeClr val="tx1"/>
                </a:solidFill>
                <a:effectLst/>
                <a:latin typeface="Roboto Condensed Light" panose="02000000000000000000" pitchFamily="2" charset="0"/>
                <a:ea typeface="Roboto Condensed Light" panose="02000000000000000000" pitchFamily="2" charset="0"/>
                <a:cs typeface="Roboto Condensed Light" panose="02000000000000000000" pitchFamily="2" charset="0"/>
              </a:rPr>
              <a:t>Key players in Moray's renewable energy sector include</a:t>
            </a:r>
            <a:endParaRPr lang="en-GB" sz="6000" dirty="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endParaRPr>
          </a:p>
        </p:txBody>
      </p:sp>
      <p:sp>
        <p:nvSpPr>
          <p:cNvPr id="3" name="Content Placeholder 2">
            <a:extLst>
              <a:ext uri="{FF2B5EF4-FFF2-40B4-BE49-F238E27FC236}">
                <a16:creationId xmlns:a16="http://schemas.microsoft.com/office/drawing/2014/main" id="{9CC7BFA4-1492-4C7B-33E8-01BF7424E315}"/>
              </a:ext>
            </a:extLst>
          </p:cNvPr>
          <p:cNvSpPr>
            <a:spLocks noGrp="1"/>
          </p:cNvSpPr>
          <p:nvPr>
            <p:ph idx="1"/>
          </p:nvPr>
        </p:nvSpPr>
        <p:spPr/>
        <p:txBody>
          <a:bodyPr>
            <a:normAutofit fontScale="92500" lnSpcReduction="10000"/>
          </a:bodyPr>
          <a:lstStyle/>
          <a:p>
            <a:pPr marL="342900" lvl="0" indent="-342900">
              <a:lnSpc>
                <a:spcPct val="107000"/>
              </a:lnSpc>
              <a:spcAft>
                <a:spcPts val="800"/>
              </a:spcAft>
              <a:buSzPts val="1000"/>
              <a:buFont typeface="Symbol" panose="05050102010706020507" pitchFamily="18" charset="2"/>
              <a:buChar char=""/>
              <a:tabLst>
                <a:tab pos="457200" algn="l"/>
              </a:tabLst>
            </a:pPr>
            <a:r>
              <a:rPr lang="en-GB" sz="1500" b="1" kern="100" dirty="0">
                <a:effectLst/>
                <a:latin typeface="Aptos" panose="020B0004020202020204" pitchFamily="34" charset="0"/>
                <a:ea typeface="Aptos" panose="020B0004020202020204" pitchFamily="34" charset="0"/>
                <a:cs typeface="Times New Roman" panose="02020603050405020304" pitchFamily="18" charset="0"/>
              </a:rPr>
              <a:t>AES Solar:</a:t>
            </a:r>
            <a:endParaRPr lang="en-GB" sz="15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This company manufactures solar thermal and photovoltaic panels.</a:t>
            </a:r>
          </a:p>
          <a:p>
            <a:pPr marL="742950" lvl="1" indent="-285750">
              <a:lnSpc>
                <a:spcPct val="107000"/>
              </a:lnSpc>
              <a:spcAft>
                <a:spcPts val="800"/>
              </a:spcAft>
              <a:buSzPts val="1000"/>
              <a:buFont typeface="Courier New" panose="02070309020205020404" pitchFamily="49" charset="0"/>
              <a:buChar char="o"/>
              <a:tabLst>
                <a:tab pos="9144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They provide solar energy solutions for both residential and commercial applications.</a:t>
            </a:r>
          </a:p>
          <a:p>
            <a:pPr marL="742950" lvl="1" indent="-285750">
              <a:lnSpc>
                <a:spcPct val="107000"/>
              </a:lnSpc>
              <a:spcAft>
                <a:spcPts val="800"/>
              </a:spcAft>
              <a:buSzPts val="1000"/>
              <a:buFont typeface="Courier New" panose="02070309020205020404" pitchFamily="49" charset="0"/>
              <a:buChar char="o"/>
              <a:tabLst>
                <a:tab pos="9144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AES Solar is a significant local manufacturer in the renewable energy sector.</a:t>
            </a:r>
          </a:p>
          <a:p>
            <a:pPr marL="342900" lvl="0" indent="-342900">
              <a:lnSpc>
                <a:spcPct val="107000"/>
              </a:lnSpc>
              <a:spcAft>
                <a:spcPts val="800"/>
              </a:spcAft>
              <a:buSzPts val="1000"/>
              <a:buFont typeface="Symbol" panose="05050102010706020507" pitchFamily="18" charset="2"/>
              <a:buChar char=""/>
              <a:tabLst>
                <a:tab pos="457200" algn="l"/>
              </a:tabLst>
            </a:pPr>
            <a:r>
              <a:rPr lang="en-GB" sz="1500" b="1" kern="100" dirty="0">
                <a:effectLst/>
                <a:latin typeface="Aptos" panose="020B0004020202020204" pitchFamily="34" charset="0"/>
                <a:ea typeface="Aptos" panose="020B0004020202020204" pitchFamily="34" charset="0"/>
                <a:cs typeface="Times New Roman" panose="02020603050405020304" pitchFamily="18" charset="0"/>
              </a:rPr>
              <a:t>Wind Farm Developers and Operators</a:t>
            </a:r>
            <a:endParaRPr lang="en-GB" sz="15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Moray has several large-scale wind farms, both onshore and offshore.</a:t>
            </a:r>
          </a:p>
          <a:p>
            <a:pPr marL="742950" lvl="1" indent="-285750">
              <a:lnSpc>
                <a:spcPct val="107000"/>
              </a:lnSpc>
              <a:spcAft>
                <a:spcPts val="800"/>
              </a:spcAft>
              <a:buSzPts val="1000"/>
              <a:buFont typeface="Courier New" panose="02070309020205020404" pitchFamily="49" charset="0"/>
              <a:buChar char="o"/>
              <a:tabLst>
                <a:tab pos="9144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Companies involved in wind farm development and operation include those responsible for projects such as the Moray East Offshore Wind Farm.</a:t>
            </a:r>
          </a:p>
          <a:p>
            <a:pPr marL="742950" lvl="1" indent="-285750">
              <a:lnSpc>
                <a:spcPct val="107000"/>
              </a:lnSpc>
              <a:spcAft>
                <a:spcPts val="800"/>
              </a:spcAft>
              <a:buSzPts val="1000"/>
              <a:buFont typeface="Courier New" panose="02070309020205020404" pitchFamily="49" charset="0"/>
              <a:buChar char="o"/>
              <a:tabLst>
                <a:tab pos="9144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This also includes companies that provide maintenance for the turbines.</a:t>
            </a:r>
          </a:p>
          <a:p>
            <a:pPr marL="342900" lvl="0" indent="-342900">
              <a:lnSpc>
                <a:spcPct val="107000"/>
              </a:lnSpc>
              <a:spcAft>
                <a:spcPts val="800"/>
              </a:spcAft>
              <a:buSzPts val="1000"/>
              <a:buFont typeface="Symbol" panose="05050102010706020507" pitchFamily="18" charset="2"/>
              <a:buChar char=""/>
              <a:tabLst>
                <a:tab pos="457200" algn="l"/>
              </a:tabLst>
            </a:pPr>
            <a:r>
              <a:rPr lang="en-GB" sz="1500" b="1" kern="100" dirty="0">
                <a:effectLst/>
                <a:latin typeface="Aptos" panose="020B0004020202020204" pitchFamily="34" charset="0"/>
                <a:ea typeface="Aptos" panose="020B0004020202020204" pitchFamily="34" charset="0"/>
                <a:cs typeface="Times New Roman" panose="02020603050405020304" pitchFamily="18" charset="0"/>
              </a:rPr>
              <a:t>Companies involved in supporting infrastructure:</a:t>
            </a:r>
            <a:endParaRPr lang="en-GB" sz="15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There are also companies that provide support for the growing renewable energy sector, that provide services such as, electrical infrastructure, and grid connections.</a:t>
            </a:r>
          </a:p>
          <a:p>
            <a:pPr marL="0" indent="0">
              <a:buNone/>
            </a:pPr>
            <a:endParaRPr lang="en-GB" dirty="0"/>
          </a:p>
        </p:txBody>
      </p:sp>
      <p:pic>
        <p:nvPicPr>
          <p:cNvPr id="4" name="Graphic 3" descr="Renewable Energy with solid fill">
            <a:extLst>
              <a:ext uri="{FF2B5EF4-FFF2-40B4-BE49-F238E27FC236}">
                <a16:creationId xmlns:a16="http://schemas.microsoft.com/office/drawing/2014/main" id="{6043A7EB-E366-038A-9D7C-9847EE42D4E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spTree>
    <p:extLst>
      <p:ext uri="{BB962C8B-B14F-4D97-AF65-F5344CB8AC3E}">
        <p14:creationId xmlns:p14="http://schemas.microsoft.com/office/powerpoint/2010/main" val="3442918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72590-3D79-FA3D-03FD-D618A59B5B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0D5D05-47D3-023A-6C92-D7D1AC0CF4E5}"/>
              </a:ext>
            </a:extLst>
          </p:cNvPr>
          <p:cNvSpPr>
            <a:spLocks noGrp="1"/>
          </p:cNvSpPr>
          <p:nvPr>
            <p:ph type="title"/>
          </p:nvPr>
        </p:nvSpPr>
        <p:spPr/>
        <p:txBody>
          <a:bodyPr>
            <a:normAutofit/>
          </a:bodyPr>
          <a:lstStyle/>
          <a:p>
            <a:r>
              <a:rPr lang="en-GB" sz="2800" kern="100" dirty="0">
                <a:solidFill>
                  <a:schemeClr val="tx1"/>
                </a:solidFill>
                <a:effectLst/>
                <a:latin typeface="Roboto Condensed Light" panose="02000000000000000000" pitchFamily="2" charset="0"/>
                <a:ea typeface="Roboto Condensed Light" panose="02000000000000000000" pitchFamily="2" charset="0"/>
                <a:cs typeface="Roboto Condensed Light" panose="02000000000000000000" pitchFamily="2" charset="0"/>
              </a:rPr>
              <a:t>Key aspects of the renewable energy sector in Moray</a:t>
            </a:r>
            <a:endParaRPr lang="en-GB" sz="6000" dirty="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endParaRPr>
          </a:p>
        </p:txBody>
      </p:sp>
      <p:sp>
        <p:nvSpPr>
          <p:cNvPr id="3" name="Content Placeholder 2">
            <a:extLst>
              <a:ext uri="{FF2B5EF4-FFF2-40B4-BE49-F238E27FC236}">
                <a16:creationId xmlns:a16="http://schemas.microsoft.com/office/drawing/2014/main" id="{29C3A787-944F-FD9C-5B61-D7ADE0054C4A}"/>
              </a:ext>
            </a:extLst>
          </p:cNvPr>
          <p:cNvSpPr>
            <a:spLocks noGrp="1"/>
          </p:cNvSpPr>
          <p:nvPr>
            <p:ph idx="1"/>
          </p:nvPr>
        </p:nvSpPr>
        <p:spPr/>
        <p:txBody>
          <a:bodyPr/>
          <a:lstStyle/>
          <a:p>
            <a:pPr marL="342900" lvl="0" indent="-342900">
              <a:lnSpc>
                <a:spcPct val="107000"/>
              </a:lnSpc>
              <a:spcAft>
                <a:spcPts val="800"/>
              </a:spcAft>
              <a:buSzPts val="1000"/>
              <a:buFont typeface="+mj-lt"/>
              <a:buAutoNum type="arabicPeriod"/>
              <a:tabLst>
                <a:tab pos="4572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The region's abundant wind resources make it ideal for wind farm development, particularly offshore wind.</a:t>
            </a:r>
          </a:p>
          <a:p>
            <a:pPr marL="342900" lvl="0" indent="-342900">
              <a:lnSpc>
                <a:spcPct val="107000"/>
              </a:lnSpc>
              <a:spcAft>
                <a:spcPts val="800"/>
              </a:spcAft>
              <a:buSzPts val="1000"/>
              <a:buFont typeface="+mj-lt"/>
              <a:buAutoNum type="arabicPeriod"/>
              <a:tabLst>
                <a:tab pos="4572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Solar energy is also a growing sector, with companies like AES Solar providing local manufacturing and installation expertise.</a:t>
            </a:r>
          </a:p>
          <a:p>
            <a:pPr marL="342900" lvl="0" indent="-342900">
              <a:lnSpc>
                <a:spcPct val="107000"/>
              </a:lnSpc>
              <a:spcAft>
                <a:spcPts val="800"/>
              </a:spcAft>
              <a:buSzPts val="1000"/>
              <a:buFont typeface="+mj-lt"/>
              <a:buAutoNum type="arabicPeriod"/>
              <a:tabLst>
                <a:tab pos="4572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The area is involved in the generation of green hydrogen, and companies are looking to utilise the areas wind power to generate this.</a:t>
            </a:r>
          </a:p>
          <a:p>
            <a:pPr marL="342900" lvl="0" indent="-342900">
              <a:lnSpc>
                <a:spcPct val="107000"/>
              </a:lnSpc>
              <a:spcAft>
                <a:spcPts val="800"/>
              </a:spcAft>
              <a:buSzPts val="1000"/>
              <a:buFont typeface="+mj-lt"/>
              <a:buAutoNum type="arabicPeriod"/>
              <a:tabLst>
                <a:tab pos="4572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The development of renewable energy projects is creating jobs in areas such as engineering, construction, and maintenance.</a:t>
            </a:r>
          </a:p>
          <a:p>
            <a:pPr marL="342900" lvl="0" indent="-342900">
              <a:lnSpc>
                <a:spcPct val="107000"/>
              </a:lnSpc>
              <a:spcAft>
                <a:spcPts val="800"/>
              </a:spcAft>
              <a:buSzPts val="1000"/>
              <a:buFont typeface="+mj-lt"/>
              <a:buAutoNum type="arabicPeriod"/>
              <a:tabLst>
                <a:tab pos="4572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The infrastructure to support these projects, is also creating jobs.</a:t>
            </a:r>
          </a:p>
          <a:p>
            <a:pPr marL="0" lvl="0" indent="0">
              <a:lnSpc>
                <a:spcPct val="107000"/>
              </a:lnSpc>
              <a:spcAft>
                <a:spcPts val="800"/>
              </a:spcAft>
              <a:buSzPts val="1000"/>
              <a:buNone/>
              <a:tabLst>
                <a:tab pos="4572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Moray's renewable energy sector is contributing to the region's economic diversification and the UK's transition to a low-carbon economy.</a:t>
            </a:r>
          </a:p>
          <a:p>
            <a:pPr marL="0" indent="0">
              <a:buNone/>
            </a:pPr>
            <a:endParaRPr lang="en-GB" dirty="0"/>
          </a:p>
        </p:txBody>
      </p:sp>
      <p:pic>
        <p:nvPicPr>
          <p:cNvPr id="6" name="Graphic 5" descr="Renewable Energy with solid fill">
            <a:extLst>
              <a:ext uri="{FF2B5EF4-FFF2-40B4-BE49-F238E27FC236}">
                <a16:creationId xmlns:a16="http://schemas.microsoft.com/office/drawing/2014/main" id="{058BB9DB-2268-A09F-CD80-9F511CBEFB0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spTree>
    <p:extLst>
      <p:ext uri="{BB962C8B-B14F-4D97-AF65-F5344CB8AC3E}">
        <p14:creationId xmlns:p14="http://schemas.microsoft.com/office/powerpoint/2010/main" val="2116270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2016B-88DA-B1D4-D83C-65AD846331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273A19-A003-EF92-F1F1-C288E0D7CA53}"/>
              </a:ext>
            </a:extLst>
          </p:cNvPr>
          <p:cNvSpPr>
            <a:spLocks noGrp="1"/>
          </p:cNvSpPr>
          <p:nvPr>
            <p:ph type="title"/>
          </p:nvPr>
        </p:nvSpPr>
        <p:spPr/>
        <p:txBody>
          <a:bodyPr>
            <a:normAutofit/>
          </a:bodyPr>
          <a:lstStyle/>
          <a:p>
            <a:r>
              <a:rPr lang="en-GB" sz="2800" kern="100" dirty="0">
                <a:solidFill>
                  <a:schemeClr val="tx1"/>
                </a:solidFill>
                <a:effectLst/>
                <a:latin typeface="Roboto Condensed Light" panose="02000000000000000000" pitchFamily="2" charset="0"/>
                <a:ea typeface="Roboto Condensed Light" panose="02000000000000000000" pitchFamily="2" charset="0"/>
                <a:cs typeface="Roboto Condensed Light" panose="02000000000000000000" pitchFamily="2" charset="0"/>
              </a:rPr>
              <a:t>Roles in the renewable energy sector in Moray</a:t>
            </a:r>
            <a:endParaRPr lang="en-GB" sz="6000" dirty="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endParaRPr>
          </a:p>
        </p:txBody>
      </p:sp>
      <p:sp>
        <p:nvSpPr>
          <p:cNvPr id="3" name="Content Placeholder 2">
            <a:extLst>
              <a:ext uri="{FF2B5EF4-FFF2-40B4-BE49-F238E27FC236}">
                <a16:creationId xmlns:a16="http://schemas.microsoft.com/office/drawing/2014/main" id="{40C4D3AF-D941-018F-B03A-DD85EC6F2D45}"/>
              </a:ext>
            </a:extLst>
          </p:cNvPr>
          <p:cNvSpPr>
            <a:spLocks noGrp="1"/>
          </p:cNvSpPr>
          <p:nvPr>
            <p:ph idx="1"/>
          </p:nvPr>
        </p:nvSpPr>
        <p:spPr>
          <a:xfrm>
            <a:off x="838200" y="1464696"/>
            <a:ext cx="10515600" cy="863146"/>
          </a:xfrm>
        </p:spPr>
        <p:txBody>
          <a:bodyPr>
            <a:normAutofit/>
          </a:bodyPr>
          <a:lstStyle/>
          <a:p>
            <a:pPr marL="0" lvl="0" indent="0">
              <a:lnSpc>
                <a:spcPct val="107000"/>
              </a:lnSpc>
              <a:spcAft>
                <a:spcPts val="800"/>
              </a:spcAft>
              <a:buSzPts val="1000"/>
              <a:buNone/>
              <a:tabLst>
                <a:tab pos="4572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The renewable energy sector in Moray offers a wide range of high-value roles, spanning engineering, technical, and management positions. These roles are essential for the development, operation, and maintenance of renewable energy projects.</a:t>
            </a:r>
            <a:endParaRPr lang="en-GB" sz="1500" dirty="0"/>
          </a:p>
        </p:txBody>
      </p:sp>
      <p:sp>
        <p:nvSpPr>
          <p:cNvPr id="4" name="Content Placeholder 2">
            <a:extLst>
              <a:ext uri="{FF2B5EF4-FFF2-40B4-BE49-F238E27FC236}">
                <a16:creationId xmlns:a16="http://schemas.microsoft.com/office/drawing/2014/main" id="{F92149C8-BDA6-895C-27C6-C23227F8137B}"/>
              </a:ext>
            </a:extLst>
          </p:cNvPr>
          <p:cNvSpPr txBox="1">
            <a:spLocks/>
          </p:cNvSpPr>
          <p:nvPr/>
        </p:nvSpPr>
        <p:spPr>
          <a:xfrm>
            <a:off x="838200" y="2379097"/>
            <a:ext cx="10515600" cy="3814874"/>
          </a:xfrm>
          <a:prstGeom prst="rect">
            <a:avLst/>
          </a:prstGeom>
        </p:spPr>
        <p:txBody>
          <a:bodyPr vert="horz" lIns="91440" tIns="45720" rIns="91440" bIns="45720" numCol="2"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Aft>
                <a:spcPts val="800"/>
              </a:spcAft>
              <a:buSzPts val="1000"/>
              <a:buNone/>
              <a:tabLst>
                <a:tab pos="457200" algn="l"/>
              </a:tabLst>
            </a:pPr>
            <a:r>
              <a:rPr lang="en-GB" sz="1200" b="1" kern="100" dirty="0">
                <a:latin typeface="Aptos" panose="020B0004020202020204" pitchFamily="34" charset="0"/>
                <a:ea typeface="Aptos" panose="020B0004020202020204" pitchFamily="34" charset="0"/>
                <a:cs typeface="Times New Roman" panose="02020603050405020304" pitchFamily="18" charset="0"/>
              </a:rPr>
              <a:t>Wind Turbine Technician</a:t>
            </a:r>
          </a:p>
          <a:p>
            <a:pPr>
              <a:lnSpc>
                <a:spcPct val="107000"/>
              </a:lnSpc>
              <a:spcAft>
                <a:spcPts val="800"/>
              </a:spcAft>
              <a:buSzPts val="1000"/>
              <a:tabLst>
                <a:tab pos="457200" algn="l"/>
              </a:tabLst>
            </a:pPr>
            <a:r>
              <a:rPr lang="en-GB" sz="1200" kern="100" dirty="0">
                <a:latin typeface="Aptos" panose="020B0004020202020204" pitchFamily="34" charset="0"/>
                <a:ea typeface="Aptos" panose="020B0004020202020204" pitchFamily="34" charset="0"/>
                <a:cs typeface="Times New Roman" panose="02020603050405020304" pitchFamily="18" charset="0"/>
              </a:rPr>
              <a:t>These technicians install, maintain, and repair wind turbines, both onshore and offshore.</a:t>
            </a:r>
          </a:p>
          <a:p>
            <a:pPr>
              <a:lnSpc>
                <a:spcPct val="107000"/>
              </a:lnSpc>
              <a:spcAft>
                <a:spcPts val="800"/>
              </a:spcAft>
              <a:buSzPts val="1000"/>
              <a:tabLst>
                <a:tab pos="457200" algn="l"/>
              </a:tabLst>
            </a:pPr>
            <a:r>
              <a:rPr lang="en-GB" sz="1200" kern="100" dirty="0">
                <a:latin typeface="Aptos" panose="020B0004020202020204" pitchFamily="34" charset="0"/>
                <a:ea typeface="Aptos" panose="020B0004020202020204" pitchFamily="34" charset="0"/>
                <a:cs typeface="Times New Roman" panose="02020603050405020304" pitchFamily="18" charset="0"/>
              </a:rPr>
              <a:t>They perform routine inspections, troubleshoot faults, and ensure the safe and efficient operation of turbines.</a:t>
            </a:r>
          </a:p>
          <a:p>
            <a:pPr marL="0" indent="0">
              <a:lnSpc>
                <a:spcPct val="107000"/>
              </a:lnSpc>
              <a:spcAft>
                <a:spcPts val="800"/>
              </a:spcAft>
              <a:buSzPts val="1000"/>
              <a:buFont typeface="Arial" panose="020B0604020202020204" pitchFamily="34" charset="0"/>
              <a:buNone/>
              <a:tabLst>
                <a:tab pos="457200" algn="l"/>
              </a:tabLst>
            </a:pPr>
            <a:r>
              <a:rPr lang="en-GB" sz="1200" b="1" kern="100" dirty="0">
                <a:latin typeface="Aptos" panose="020B0004020202020204" pitchFamily="34" charset="0"/>
                <a:ea typeface="Aptos" panose="020B0004020202020204" pitchFamily="34" charset="0"/>
                <a:cs typeface="Times New Roman" panose="02020603050405020304" pitchFamily="18" charset="0"/>
              </a:rPr>
              <a:t>Solar Panel Installer/Technician</a:t>
            </a:r>
          </a:p>
          <a:p>
            <a:pPr>
              <a:lnSpc>
                <a:spcPct val="107000"/>
              </a:lnSpc>
              <a:spcAft>
                <a:spcPts val="800"/>
              </a:spcAft>
              <a:buSzPts val="1000"/>
              <a:tabLst>
                <a:tab pos="457200" algn="l"/>
              </a:tabLst>
            </a:pPr>
            <a:r>
              <a:rPr lang="en-GB" sz="1200" kern="100" dirty="0">
                <a:latin typeface="Aptos" panose="020B0004020202020204" pitchFamily="34" charset="0"/>
                <a:ea typeface="Aptos" panose="020B0004020202020204" pitchFamily="34" charset="0"/>
                <a:cs typeface="Times New Roman" panose="02020603050405020304" pitchFamily="18" charset="0"/>
              </a:rPr>
              <a:t>These professionals install and maintain solar photovoltaic (PV) systems, ensuring they are properly configured and operating at optimal efficiency.</a:t>
            </a:r>
          </a:p>
          <a:p>
            <a:pPr marL="0" indent="0">
              <a:lnSpc>
                <a:spcPct val="107000"/>
              </a:lnSpc>
              <a:spcAft>
                <a:spcPts val="800"/>
              </a:spcAft>
              <a:buSzPts val="1000"/>
              <a:buFont typeface="Arial" panose="020B0604020202020204" pitchFamily="34" charset="0"/>
              <a:buNone/>
              <a:tabLst>
                <a:tab pos="457200" algn="l"/>
              </a:tabLst>
            </a:pPr>
            <a:r>
              <a:rPr lang="en-GB" sz="1200" b="1" kern="100" dirty="0">
                <a:latin typeface="Aptos" panose="020B0004020202020204" pitchFamily="34" charset="0"/>
                <a:ea typeface="Aptos" panose="020B0004020202020204" pitchFamily="34" charset="0"/>
                <a:cs typeface="Times New Roman" panose="02020603050405020304" pitchFamily="18" charset="0"/>
              </a:rPr>
              <a:t>Electrical Engineer (Renewable Energy)</a:t>
            </a:r>
          </a:p>
          <a:p>
            <a:pPr>
              <a:lnSpc>
                <a:spcPct val="107000"/>
              </a:lnSpc>
              <a:spcAft>
                <a:spcPts val="800"/>
              </a:spcAft>
              <a:buSzPts val="1000"/>
              <a:tabLst>
                <a:tab pos="457200" algn="l"/>
              </a:tabLst>
            </a:pPr>
            <a:r>
              <a:rPr lang="en-GB" sz="1200" kern="100" dirty="0">
                <a:latin typeface="Aptos" panose="020B0004020202020204" pitchFamily="34" charset="0"/>
                <a:ea typeface="Aptos" panose="020B0004020202020204" pitchFamily="34" charset="0"/>
                <a:cs typeface="Times New Roman" panose="02020603050405020304" pitchFamily="18" charset="0"/>
              </a:rPr>
              <a:t>Electrical engineers design and develop electrical systems for renewable energy projects, including grid connections and power distribution.</a:t>
            </a:r>
          </a:p>
          <a:p>
            <a:pPr marL="0" indent="0">
              <a:lnSpc>
                <a:spcPct val="107000"/>
              </a:lnSpc>
              <a:spcAft>
                <a:spcPts val="800"/>
              </a:spcAft>
              <a:buSzPts val="1000"/>
              <a:buFont typeface="Arial" panose="020B0604020202020204" pitchFamily="34" charset="0"/>
              <a:buNone/>
              <a:tabLst>
                <a:tab pos="457200" algn="l"/>
              </a:tabLst>
            </a:pPr>
            <a:r>
              <a:rPr lang="en-GB" sz="1200" b="1" kern="100" dirty="0">
                <a:latin typeface="Aptos" panose="020B0004020202020204" pitchFamily="34" charset="0"/>
                <a:ea typeface="Aptos" panose="020B0004020202020204" pitchFamily="34" charset="0"/>
                <a:cs typeface="Times New Roman" panose="02020603050405020304" pitchFamily="18" charset="0"/>
              </a:rPr>
              <a:t>Project Manager (Renewable Energy)</a:t>
            </a:r>
          </a:p>
          <a:p>
            <a:pPr>
              <a:lnSpc>
                <a:spcPct val="107000"/>
              </a:lnSpc>
              <a:spcAft>
                <a:spcPts val="800"/>
              </a:spcAft>
              <a:buSzPts val="1000"/>
              <a:tabLst>
                <a:tab pos="457200" algn="l"/>
              </a:tabLst>
            </a:pPr>
            <a:r>
              <a:rPr lang="en-GB" sz="1200" kern="100" dirty="0">
                <a:latin typeface="Aptos" panose="020B0004020202020204" pitchFamily="34" charset="0"/>
                <a:ea typeface="Aptos" panose="020B0004020202020204" pitchFamily="34" charset="0"/>
                <a:cs typeface="Times New Roman" panose="02020603050405020304" pitchFamily="18" charset="0"/>
              </a:rPr>
              <a:t>Project managers oversee the development and construction of renewable energy projects, ensuring they are completed on time and within budget.</a:t>
            </a:r>
          </a:p>
          <a:p>
            <a:pPr marL="0" indent="0">
              <a:lnSpc>
                <a:spcPct val="107000"/>
              </a:lnSpc>
              <a:spcAft>
                <a:spcPts val="800"/>
              </a:spcAft>
              <a:buSzPts val="1000"/>
              <a:buFont typeface="Arial" panose="020B0604020202020204" pitchFamily="34" charset="0"/>
              <a:buNone/>
              <a:tabLst>
                <a:tab pos="457200" algn="l"/>
              </a:tabLst>
            </a:pPr>
            <a:r>
              <a:rPr lang="en-GB" sz="1200" b="1" kern="100" dirty="0">
                <a:latin typeface="Aptos" panose="020B0004020202020204" pitchFamily="34" charset="0"/>
                <a:ea typeface="Aptos" panose="020B0004020202020204" pitchFamily="34" charset="0"/>
                <a:cs typeface="Times New Roman" panose="02020603050405020304" pitchFamily="18" charset="0"/>
              </a:rPr>
              <a:t>Environmental Consultant</a:t>
            </a:r>
          </a:p>
          <a:p>
            <a:pPr>
              <a:lnSpc>
                <a:spcPct val="107000"/>
              </a:lnSpc>
              <a:spcAft>
                <a:spcPts val="800"/>
              </a:spcAft>
              <a:buSzPts val="1000"/>
              <a:tabLst>
                <a:tab pos="457200" algn="l"/>
              </a:tabLst>
            </a:pPr>
            <a:r>
              <a:rPr lang="en-GB" sz="1200" kern="100" dirty="0">
                <a:latin typeface="Aptos" panose="020B0004020202020204" pitchFamily="34" charset="0"/>
                <a:ea typeface="Aptos" panose="020B0004020202020204" pitchFamily="34" charset="0"/>
                <a:cs typeface="Times New Roman" panose="02020603050405020304" pitchFamily="18" charset="0"/>
              </a:rPr>
              <a:t>Environmental consultants assess the environmental impact of renewable energy projects and ensure compliance with environmental regulations.</a:t>
            </a:r>
          </a:p>
          <a:p>
            <a:pPr marL="0" indent="0">
              <a:lnSpc>
                <a:spcPct val="107000"/>
              </a:lnSpc>
              <a:spcAft>
                <a:spcPts val="800"/>
              </a:spcAft>
              <a:buSzPts val="1000"/>
              <a:buFont typeface="Arial" panose="020B0604020202020204" pitchFamily="34" charset="0"/>
              <a:buNone/>
              <a:tabLst>
                <a:tab pos="457200" algn="l"/>
              </a:tabLst>
            </a:pPr>
            <a:r>
              <a:rPr lang="en-GB" sz="1200" b="1" kern="100" dirty="0">
                <a:latin typeface="Aptos" panose="020B0004020202020204" pitchFamily="34" charset="0"/>
                <a:ea typeface="Aptos" panose="020B0004020202020204" pitchFamily="34" charset="0"/>
                <a:cs typeface="Times New Roman" panose="02020603050405020304" pitchFamily="18" charset="0"/>
              </a:rPr>
              <a:t>Hydrogen production technician/engineer</a:t>
            </a:r>
          </a:p>
          <a:p>
            <a:pPr>
              <a:lnSpc>
                <a:spcPct val="107000"/>
              </a:lnSpc>
              <a:spcAft>
                <a:spcPts val="800"/>
              </a:spcAft>
              <a:buSzPts val="1000"/>
              <a:tabLst>
                <a:tab pos="457200" algn="l"/>
              </a:tabLst>
            </a:pPr>
            <a:r>
              <a:rPr lang="en-GB" sz="1200" kern="100" dirty="0">
                <a:latin typeface="Aptos" panose="020B0004020202020204" pitchFamily="34" charset="0"/>
                <a:ea typeface="Aptos" panose="020B0004020202020204" pitchFamily="34" charset="0"/>
                <a:cs typeface="Times New Roman" panose="02020603050405020304" pitchFamily="18" charset="0"/>
              </a:rPr>
              <a:t>These roles are crucial in the production of green hydrogen and involve the operation and maintenance of complex hydrogen generation systems.</a:t>
            </a:r>
          </a:p>
        </p:txBody>
      </p:sp>
      <p:pic>
        <p:nvPicPr>
          <p:cNvPr id="5" name="Graphic 4" descr="Renewable Energy with solid fill">
            <a:extLst>
              <a:ext uri="{FF2B5EF4-FFF2-40B4-BE49-F238E27FC236}">
                <a16:creationId xmlns:a16="http://schemas.microsoft.com/office/drawing/2014/main" id="{580CB6C2-714C-3016-30A3-D38358E035D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spTree>
    <p:extLst>
      <p:ext uri="{BB962C8B-B14F-4D97-AF65-F5344CB8AC3E}">
        <p14:creationId xmlns:p14="http://schemas.microsoft.com/office/powerpoint/2010/main" val="12587546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CE6EA-40D2-D5A9-98B9-11A50D6783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F011FD-95BD-C071-6EC8-3B3DCFBEC73A}"/>
              </a:ext>
            </a:extLst>
          </p:cNvPr>
          <p:cNvSpPr>
            <a:spLocks noGrp="1"/>
          </p:cNvSpPr>
          <p:nvPr>
            <p:ph type="title"/>
          </p:nvPr>
        </p:nvSpPr>
        <p:spPr/>
        <p:txBody>
          <a:bodyPr>
            <a:normAutofit/>
          </a:bodyPr>
          <a:lstStyle/>
          <a:p>
            <a:r>
              <a:rPr lang="en-GB" sz="2800" kern="100" dirty="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rPr>
              <a:t>Pathways</a:t>
            </a:r>
            <a:r>
              <a:rPr lang="en-GB" sz="2800" kern="100" dirty="0">
                <a:solidFill>
                  <a:schemeClr val="tx1"/>
                </a:solidFill>
                <a:effectLst/>
                <a:latin typeface="Roboto Condensed Light" panose="02000000000000000000" pitchFamily="2" charset="0"/>
                <a:ea typeface="Roboto Condensed Light" panose="02000000000000000000" pitchFamily="2" charset="0"/>
                <a:cs typeface="Roboto Condensed Light" panose="02000000000000000000" pitchFamily="2" charset="0"/>
              </a:rPr>
              <a:t> into the renewable energy sector in Moray</a:t>
            </a:r>
            <a:endParaRPr lang="en-GB" sz="6000" dirty="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endParaRPr>
          </a:p>
        </p:txBody>
      </p:sp>
      <p:sp>
        <p:nvSpPr>
          <p:cNvPr id="3" name="Content Placeholder 2">
            <a:extLst>
              <a:ext uri="{FF2B5EF4-FFF2-40B4-BE49-F238E27FC236}">
                <a16:creationId xmlns:a16="http://schemas.microsoft.com/office/drawing/2014/main" id="{54797F3B-2587-7E4C-1F42-DCB97AD2C8BE}"/>
              </a:ext>
            </a:extLst>
          </p:cNvPr>
          <p:cNvSpPr>
            <a:spLocks noGrp="1"/>
          </p:cNvSpPr>
          <p:nvPr>
            <p:ph idx="1"/>
          </p:nvPr>
        </p:nvSpPr>
        <p:spPr>
          <a:xfrm>
            <a:off x="838200" y="1825625"/>
            <a:ext cx="10515600" cy="863146"/>
          </a:xfrm>
        </p:spPr>
        <p:txBody>
          <a:bodyPr>
            <a:normAutofit/>
          </a:bodyPr>
          <a:lstStyle/>
          <a:p>
            <a:pPr marL="0" lvl="0" indent="0">
              <a:lnSpc>
                <a:spcPct val="107000"/>
              </a:lnSpc>
              <a:spcAft>
                <a:spcPts val="800"/>
              </a:spcAft>
              <a:buSzPts val="1000"/>
              <a:buNone/>
              <a:tabLst>
                <a:tab pos="4572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There are several educational pathways into the renewable energy sector in Moray, catering to a range of educational backgrounds and career aspirations.</a:t>
            </a:r>
            <a:endParaRPr lang="en-GB" sz="1500" dirty="0"/>
          </a:p>
        </p:txBody>
      </p:sp>
      <p:sp>
        <p:nvSpPr>
          <p:cNvPr id="4" name="Content Placeholder 2">
            <a:extLst>
              <a:ext uri="{FF2B5EF4-FFF2-40B4-BE49-F238E27FC236}">
                <a16:creationId xmlns:a16="http://schemas.microsoft.com/office/drawing/2014/main" id="{BB789679-5C48-878D-FE78-3589DC15841B}"/>
              </a:ext>
            </a:extLst>
          </p:cNvPr>
          <p:cNvSpPr txBox="1">
            <a:spLocks/>
          </p:cNvSpPr>
          <p:nvPr/>
        </p:nvSpPr>
        <p:spPr>
          <a:xfrm>
            <a:off x="838200" y="2565853"/>
            <a:ext cx="10515600" cy="3628117"/>
          </a:xfrm>
          <a:prstGeom prst="rect">
            <a:avLst/>
          </a:prstGeom>
        </p:spPr>
        <p:txBody>
          <a:bodyPr vert="horz" lIns="91440" tIns="45720" rIns="91440" bIns="45720" numCol="3"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Aft>
                <a:spcPts val="800"/>
              </a:spcAft>
              <a:buSzPts val="1000"/>
              <a:buNone/>
              <a:tabLst>
                <a:tab pos="457200" algn="l"/>
              </a:tabLst>
            </a:pPr>
            <a:r>
              <a:rPr lang="en-GB" sz="1500" b="1" kern="100" dirty="0">
                <a:latin typeface="Aptos" panose="020B0004020202020204" pitchFamily="34" charset="0"/>
                <a:ea typeface="Aptos" panose="020B0004020202020204" pitchFamily="34" charset="0"/>
                <a:cs typeface="Times New Roman" panose="02020603050405020304" pitchFamily="18" charset="0"/>
              </a:rPr>
              <a:t>Foundation Apprenticeships</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These apprenticeships provide senior phase secondary school pupils with a blend of classroom learning and practical work experience in renewable energy-related fields.</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They offer a valuable introduction to the industry and provide a head start for </a:t>
            </a:r>
            <a:br>
              <a:rPr lang="en-GB" sz="1500" kern="100" dirty="0">
                <a:latin typeface="Aptos" panose="020B0004020202020204" pitchFamily="34" charset="0"/>
                <a:ea typeface="Aptos" panose="020B0004020202020204" pitchFamily="34" charset="0"/>
                <a:cs typeface="Times New Roman" panose="02020603050405020304" pitchFamily="18" charset="0"/>
              </a:rPr>
            </a:br>
            <a:r>
              <a:rPr lang="en-GB" sz="1500" kern="100" dirty="0">
                <a:latin typeface="Aptos" panose="020B0004020202020204" pitchFamily="34" charset="0"/>
                <a:ea typeface="Aptos" panose="020B0004020202020204" pitchFamily="34" charset="0"/>
                <a:cs typeface="Times New Roman" panose="02020603050405020304" pitchFamily="18" charset="0"/>
              </a:rPr>
              <a:t>those considering a career in renewable energy.</a:t>
            </a:r>
          </a:p>
          <a:p>
            <a:pPr marL="0" indent="0">
              <a:lnSpc>
                <a:spcPct val="107000"/>
              </a:lnSpc>
              <a:spcAft>
                <a:spcPts val="800"/>
              </a:spcAft>
              <a:buSzPts val="1000"/>
              <a:buNone/>
              <a:tabLst>
                <a:tab pos="457200" algn="l"/>
              </a:tabLst>
            </a:pPr>
            <a:endParaRPr lang="en-GB" sz="1500" kern="100" dirty="0">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SzPts val="1000"/>
              <a:buNone/>
              <a:tabLst>
                <a:tab pos="457200" algn="l"/>
              </a:tabLst>
            </a:pPr>
            <a:r>
              <a:rPr lang="en-GB" sz="1500" b="1" kern="100" dirty="0">
                <a:latin typeface="Aptos" panose="020B0004020202020204" pitchFamily="34" charset="0"/>
                <a:ea typeface="Aptos" panose="020B0004020202020204" pitchFamily="34" charset="0"/>
                <a:cs typeface="Times New Roman" panose="02020603050405020304" pitchFamily="18" charset="0"/>
              </a:rPr>
              <a:t>Modern Apprenticeships </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Modern Apprenticeships offer on-the-job training combined with formal qualifications, leading to skilled trades and technical roles in renewable energy.</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Apprenticeships in areas such as electrical engineering, mechanical engineering, and renewable energy technologies are highly relevant.</a:t>
            </a:r>
          </a:p>
          <a:p>
            <a:pPr marL="0" indent="0">
              <a:lnSpc>
                <a:spcPct val="107000"/>
              </a:lnSpc>
              <a:spcAft>
                <a:spcPts val="800"/>
              </a:spcAft>
              <a:buSzPts val="1000"/>
              <a:buNone/>
              <a:tabLst>
                <a:tab pos="457200" algn="l"/>
              </a:tabLst>
            </a:pPr>
            <a:endParaRPr lang="en-GB" sz="1500" kern="100" dirty="0">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SzPts val="1000"/>
              <a:buNone/>
              <a:tabLst>
                <a:tab pos="457200" algn="l"/>
              </a:tabLst>
            </a:pPr>
            <a:r>
              <a:rPr lang="en-GB" sz="1500" b="1" kern="100" dirty="0">
                <a:latin typeface="Aptos" panose="020B0004020202020204" pitchFamily="34" charset="0"/>
                <a:ea typeface="Aptos" panose="020B0004020202020204" pitchFamily="34" charset="0"/>
                <a:cs typeface="Times New Roman" panose="02020603050405020304" pitchFamily="18" charset="0"/>
              </a:rPr>
              <a:t>College and University</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Colleges and universities in Scotland offer a range of courses relevant to the renewable energy sector, including HNCs, HNDs, and degree programs in renewable energy engineering, electrical engineering, and environmental science.</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These qualifications provide the theoretical foundation for advanced roles in renewable energy.</a:t>
            </a:r>
          </a:p>
        </p:txBody>
      </p:sp>
      <p:pic>
        <p:nvPicPr>
          <p:cNvPr id="5" name="Graphic 4" descr="Renewable Energy with solid fill">
            <a:extLst>
              <a:ext uri="{FF2B5EF4-FFF2-40B4-BE49-F238E27FC236}">
                <a16:creationId xmlns:a16="http://schemas.microsoft.com/office/drawing/2014/main" id="{FF538671-780D-7707-72F3-142A49BD51E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spTree>
    <p:extLst>
      <p:ext uri="{BB962C8B-B14F-4D97-AF65-F5344CB8AC3E}">
        <p14:creationId xmlns:p14="http://schemas.microsoft.com/office/powerpoint/2010/main" val="372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67177-A054-00CA-832E-FE82A1587B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90F3EB-6E3E-AECE-D2DE-83830C4C5842}"/>
              </a:ext>
            </a:extLst>
          </p:cNvPr>
          <p:cNvSpPr>
            <a:spLocks noGrp="1"/>
          </p:cNvSpPr>
          <p:nvPr>
            <p:ph type="title"/>
          </p:nvPr>
        </p:nvSpPr>
        <p:spPr/>
        <p:txBody>
          <a:bodyPr>
            <a:normAutofit/>
          </a:bodyPr>
          <a:lstStyle/>
          <a:p>
            <a:r>
              <a:rPr lang="en-GB" sz="2800" kern="100" dirty="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rPr>
              <a:t>Subjects to study</a:t>
            </a:r>
            <a:endParaRPr lang="en-GB" sz="6000" dirty="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endParaRPr>
          </a:p>
        </p:txBody>
      </p:sp>
      <p:sp>
        <p:nvSpPr>
          <p:cNvPr id="3" name="Content Placeholder 2">
            <a:extLst>
              <a:ext uri="{FF2B5EF4-FFF2-40B4-BE49-F238E27FC236}">
                <a16:creationId xmlns:a16="http://schemas.microsoft.com/office/drawing/2014/main" id="{F1766190-57F0-E6D8-5156-E3D1D3097C12}"/>
              </a:ext>
            </a:extLst>
          </p:cNvPr>
          <p:cNvSpPr>
            <a:spLocks noGrp="1"/>
          </p:cNvSpPr>
          <p:nvPr>
            <p:ph idx="1"/>
          </p:nvPr>
        </p:nvSpPr>
        <p:spPr>
          <a:xfrm>
            <a:off x="838200" y="1825625"/>
            <a:ext cx="10515600" cy="863146"/>
          </a:xfrm>
        </p:spPr>
        <p:txBody>
          <a:bodyPr>
            <a:normAutofit/>
          </a:bodyPr>
          <a:lstStyle/>
          <a:p>
            <a:pPr marL="0" indent="0">
              <a:lnSpc>
                <a:spcPct val="107000"/>
              </a:lnSpc>
              <a:spcAft>
                <a:spcPts val="800"/>
              </a:spcAft>
              <a:buNone/>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These roles require a combination of technical skills, problem-solving abilities, and a commitment to environmental sustainability. The renewable energy sector in Moray is focused on attracting and retaining skilled professionals to fill these critical positions. Studying the following subjects will set pupils up for success.</a:t>
            </a:r>
          </a:p>
        </p:txBody>
      </p:sp>
      <p:sp>
        <p:nvSpPr>
          <p:cNvPr id="4" name="Content Placeholder 2">
            <a:extLst>
              <a:ext uri="{FF2B5EF4-FFF2-40B4-BE49-F238E27FC236}">
                <a16:creationId xmlns:a16="http://schemas.microsoft.com/office/drawing/2014/main" id="{A6B058DF-8AA0-B864-94D5-C445ACBFE212}"/>
              </a:ext>
            </a:extLst>
          </p:cNvPr>
          <p:cNvSpPr txBox="1">
            <a:spLocks/>
          </p:cNvSpPr>
          <p:nvPr/>
        </p:nvSpPr>
        <p:spPr>
          <a:xfrm>
            <a:off x="838200" y="2688771"/>
            <a:ext cx="10515600" cy="3505199"/>
          </a:xfrm>
          <a:prstGeom prst="rect">
            <a:avLst/>
          </a:prstGeom>
        </p:spPr>
        <p:txBody>
          <a:bodyPr vert="horz" lIns="91440" tIns="45720" rIns="91440" bIns="45720" numCol="3"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Aft>
                <a:spcPts val="800"/>
              </a:spcAft>
              <a:buSzPts val="1000"/>
              <a:buNone/>
              <a:tabLst>
                <a:tab pos="457200" algn="l"/>
              </a:tabLst>
            </a:pPr>
            <a:r>
              <a:rPr lang="en-GB" sz="1500" b="1" kern="100" dirty="0">
                <a:latin typeface="Aptos" panose="020B0004020202020204" pitchFamily="34" charset="0"/>
                <a:ea typeface="Aptos" panose="020B0004020202020204" pitchFamily="34" charset="0"/>
                <a:cs typeface="Times New Roman" panose="02020603050405020304" pitchFamily="18" charset="0"/>
              </a:rPr>
              <a:t>National 4/5</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Mathematics</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Physics</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Georgraphy</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Technological Studies</a:t>
            </a:r>
          </a:p>
          <a:p>
            <a:pPr marL="0" indent="0">
              <a:lnSpc>
                <a:spcPct val="107000"/>
              </a:lnSpc>
              <a:spcAft>
                <a:spcPts val="800"/>
              </a:spcAft>
              <a:buSzPts val="1000"/>
              <a:buNone/>
              <a:tabLst>
                <a:tab pos="457200" algn="l"/>
              </a:tabLst>
            </a:pPr>
            <a:endParaRPr lang="en-GB" sz="1500" kern="100" dirty="0">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SzPts val="1000"/>
              <a:buNone/>
              <a:tabLst>
                <a:tab pos="457200" algn="l"/>
              </a:tabLst>
            </a:pPr>
            <a:endParaRPr lang="en-GB" sz="1500" kern="100" dirty="0">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SzPts val="1000"/>
              <a:buNone/>
              <a:tabLst>
                <a:tab pos="457200" algn="l"/>
              </a:tabLst>
            </a:pPr>
            <a:r>
              <a:rPr lang="en-GB" sz="1500" b="1" kern="100" dirty="0">
                <a:latin typeface="Aptos" panose="020B0004020202020204" pitchFamily="34" charset="0"/>
                <a:ea typeface="Aptos" panose="020B0004020202020204" pitchFamily="34" charset="0"/>
                <a:cs typeface="Times New Roman" panose="02020603050405020304" pitchFamily="18" charset="0"/>
              </a:rPr>
              <a:t>Higher</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Mathematics</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Physics</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Georgraphy</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Engineering Science</a:t>
            </a:r>
          </a:p>
          <a:p>
            <a:pPr marL="0" indent="0">
              <a:lnSpc>
                <a:spcPct val="107000"/>
              </a:lnSpc>
              <a:spcAft>
                <a:spcPts val="800"/>
              </a:spcAft>
              <a:buSzPts val="1000"/>
              <a:buNone/>
              <a:tabLst>
                <a:tab pos="457200" algn="l"/>
              </a:tabLst>
            </a:pPr>
            <a:endParaRPr lang="en-GB" sz="1500" kern="100" dirty="0">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SzPts val="1000"/>
              <a:buNone/>
              <a:tabLst>
                <a:tab pos="457200" algn="l"/>
              </a:tabLst>
            </a:pPr>
            <a:endParaRPr lang="en-GB" sz="1500" kern="100" dirty="0">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SzPts val="1000"/>
              <a:buNone/>
              <a:tabLst>
                <a:tab pos="457200" algn="l"/>
              </a:tabLst>
            </a:pPr>
            <a:r>
              <a:rPr lang="en-GB" sz="1500" b="1" kern="100" dirty="0">
                <a:latin typeface="Aptos" panose="020B0004020202020204" pitchFamily="34" charset="0"/>
                <a:ea typeface="Aptos" panose="020B0004020202020204" pitchFamily="34" charset="0"/>
                <a:cs typeface="Times New Roman" panose="02020603050405020304" pitchFamily="18" charset="0"/>
              </a:rPr>
              <a:t>Advanced Higher</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Mathematics</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Physics</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Geography</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Engineering Science</a:t>
            </a:r>
          </a:p>
        </p:txBody>
      </p:sp>
      <p:pic>
        <p:nvPicPr>
          <p:cNvPr id="5" name="Graphic 4" descr="Renewable Energy with solid fill">
            <a:extLst>
              <a:ext uri="{FF2B5EF4-FFF2-40B4-BE49-F238E27FC236}">
                <a16:creationId xmlns:a16="http://schemas.microsoft.com/office/drawing/2014/main" id="{0DF29257-71AB-0019-122C-5C4B4E98E2F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spTree>
    <p:extLst>
      <p:ext uri="{BB962C8B-B14F-4D97-AF65-F5344CB8AC3E}">
        <p14:creationId xmlns:p14="http://schemas.microsoft.com/office/powerpoint/2010/main" val="722895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FFAAB-044D-0849-5C9A-15DD1CBF1F0C}"/>
              </a:ext>
            </a:extLst>
          </p:cNvPr>
          <p:cNvSpPr>
            <a:spLocks noGrp="1"/>
          </p:cNvSpPr>
          <p:nvPr>
            <p:ph type="title"/>
          </p:nvPr>
        </p:nvSpPr>
        <p:spPr/>
        <p:txBody>
          <a:bodyPr/>
          <a:lstStyle/>
          <a:p>
            <a:r>
              <a:rPr lang="en-GB" dirty="0"/>
              <a:t>Lesson Plans </a:t>
            </a:r>
          </a:p>
        </p:txBody>
      </p:sp>
      <p:sp>
        <p:nvSpPr>
          <p:cNvPr id="3" name="Text Placeholder 2">
            <a:extLst>
              <a:ext uri="{FF2B5EF4-FFF2-40B4-BE49-F238E27FC236}">
                <a16:creationId xmlns:a16="http://schemas.microsoft.com/office/drawing/2014/main" id="{F6C8C641-9EAF-9B67-6158-0F17155F7877}"/>
              </a:ext>
            </a:extLst>
          </p:cNvPr>
          <p:cNvSpPr>
            <a:spLocks noGrp="1"/>
          </p:cNvSpPr>
          <p:nvPr>
            <p:ph type="body" idx="1"/>
          </p:nvPr>
        </p:nvSpPr>
        <p:spPr/>
        <p:txBody>
          <a:bodyPr/>
          <a:lstStyle/>
          <a:p>
            <a:r>
              <a:rPr lang="en-GB" dirty="0"/>
              <a:t>Level One</a:t>
            </a:r>
          </a:p>
        </p:txBody>
      </p:sp>
    </p:spTree>
    <p:extLst>
      <p:ext uri="{BB962C8B-B14F-4D97-AF65-F5344CB8AC3E}">
        <p14:creationId xmlns:p14="http://schemas.microsoft.com/office/powerpoint/2010/main" val="2479538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F8367-16CC-9C36-3C3A-D960A2CB8398}"/>
              </a:ext>
            </a:extLst>
          </p:cNvPr>
          <p:cNvSpPr>
            <a:spLocks noGrp="1"/>
          </p:cNvSpPr>
          <p:nvPr>
            <p:ph type="ctrTitle"/>
          </p:nvPr>
        </p:nvSpPr>
        <p:spPr/>
        <p:txBody>
          <a:bodyPr/>
          <a:lstStyle/>
          <a:p>
            <a:r>
              <a:rPr lang="en-GB" dirty="0"/>
              <a:t>Design a Working Water Wheel</a:t>
            </a:r>
          </a:p>
        </p:txBody>
      </p:sp>
      <p:sp>
        <p:nvSpPr>
          <p:cNvPr id="3" name="Subtitle 2">
            <a:extLst>
              <a:ext uri="{FF2B5EF4-FFF2-40B4-BE49-F238E27FC236}">
                <a16:creationId xmlns:a16="http://schemas.microsoft.com/office/drawing/2014/main" id="{FFD3096A-8BA0-340F-410A-5AC304298D1B}"/>
              </a:ext>
            </a:extLst>
          </p:cNvPr>
          <p:cNvSpPr>
            <a:spLocks noGrp="1"/>
          </p:cNvSpPr>
          <p:nvPr>
            <p:ph type="subTitle" idx="1"/>
          </p:nvPr>
        </p:nvSpPr>
        <p:spPr/>
        <p:txBody>
          <a:bodyPr/>
          <a:lstStyle/>
          <a:p>
            <a:r>
              <a:rPr lang="en-GB" dirty="0"/>
              <a:t>Level One</a:t>
            </a:r>
          </a:p>
        </p:txBody>
      </p:sp>
    </p:spTree>
    <p:extLst>
      <p:ext uri="{BB962C8B-B14F-4D97-AF65-F5344CB8AC3E}">
        <p14:creationId xmlns:p14="http://schemas.microsoft.com/office/powerpoint/2010/main" val="28276587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35798-E0AC-6EAA-673A-CEEE22FFF43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7DA6D5C-A017-B487-2F46-E06499B46645}"/>
              </a:ext>
            </a:extLst>
          </p:cNvPr>
          <p:cNvSpPr>
            <a:spLocks noGrp="1"/>
          </p:cNvSpPr>
          <p:nvPr>
            <p:ph type="title"/>
          </p:nvPr>
        </p:nvSpPr>
        <p:spPr/>
        <p:txBody>
          <a:bodyPr/>
          <a:lstStyle/>
          <a:p>
            <a:r>
              <a:rPr lang="en-GB" dirty="0">
                <a:solidFill>
                  <a:schemeClr val="tx1"/>
                </a:solidFill>
              </a:rPr>
              <a:t>Renewable Energy: Water Wheel</a:t>
            </a:r>
          </a:p>
        </p:txBody>
      </p:sp>
      <p:sp>
        <p:nvSpPr>
          <p:cNvPr id="7" name="TextBox 6">
            <a:extLst>
              <a:ext uri="{FF2B5EF4-FFF2-40B4-BE49-F238E27FC236}">
                <a16:creationId xmlns:a16="http://schemas.microsoft.com/office/drawing/2014/main" id="{D3BCD0F8-6920-7F26-5E92-461D48982567}"/>
              </a:ext>
            </a:extLst>
          </p:cNvPr>
          <p:cNvSpPr txBox="1"/>
          <p:nvPr/>
        </p:nvSpPr>
        <p:spPr>
          <a:xfrm>
            <a:off x="1001486" y="1578429"/>
            <a:ext cx="6324600" cy="1477328"/>
          </a:xfrm>
          <a:prstGeom prst="rect">
            <a:avLst/>
          </a:prstGeom>
          <a:noFill/>
        </p:spPr>
        <p:txBody>
          <a:bodyPr wrap="square" rtlCol="0">
            <a:spAutoFit/>
          </a:bodyPr>
          <a:lstStyle/>
          <a:p>
            <a:r>
              <a:rPr lang="en-GB" sz="1800" b="1" kern="100" dirty="0">
                <a:effectLst/>
                <a:latin typeface="Aptos" panose="020B0004020202020204" pitchFamily="34" charset="0"/>
                <a:ea typeface="Aptos" panose="020B0004020202020204" pitchFamily="34" charset="0"/>
                <a:cs typeface="Times New Roman" panose="02020603050405020304" pitchFamily="18" charset="0"/>
              </a:rPr>
              <a:t>Aim:</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To explore how water power has been used in manufacturing, from early factories powered by waterwheels to modern hydroelectric power stations. Pupils will learn how water energy is used today as a renewable energy source to power industries.</a:t>
            </a:r>
          </a:p>
        </p:txBody>
      </p:sp>
      <p:sp>
        <p:nvSpPr>
          <p:cNvPr id="8" name="Rectangle 7">
            <a:extLst>
              <a:ext uri="{FF2B5EF4-FFF2-40B4-BE49-F238E27FC236}">
                <a16:creationId xmlns:a16="http://schemas.microsoft.com/office/drawing/2014/main" id="{CF27F6C6-DBE0-E650-969A-CA527B02BD28}"/>
              </a:ext>
            </a:extLst>
          </p:cNvPr>
          <p:cNvSpPr>
            <a:spLocks noGrp="1" noRot="1" noMove="1" noResize="1" noEditPoints="1" noAdjustHandles="1" noChangeArrowheads="1" noChangeShapeType="1"/>
          </p:cNvSpPr>
          <p:nvPr/>
        </p:nvSpPr>
        <p:spPr>
          <a:xfrm>
            <a:off x="1001486" y="3058886"/>
            <a:ext cx="4985657" cy="2917371"/>
          </a:xfrm>
          <a:prstGeom prst="rect">
            <a:avLst/>
          </a:prstGeom>
          <a:solidFill>
            <a:srgbClr val="52B0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13FF519B-97BD-C069-ECA4-2A3379E9B613}"/>
              </a:ext>
            </a:extLst>
          </p:cNvPr>
          <p:cNvSpPr>
            <a:spLocks noGrp="1" noRot="1" noMove="1" noResize="1" noEditPoints="1" noAdjustHandles="1" noChangeArrowheads="1" noChangeShapeType="1"/>
          </p:cNvSpPr>
          <p:nvPr/>
        </p:nvSpPr>
        <p:spPr>
          <a:xfrm>
            <a:off x="6139543" y="3058885"/>
            <a:ext cx="4985657" cy="2917371"/>
          </a:xfrm>
          <a:prstGeom prst="rect">
            <a:avLst/>
          </a:prstGeom>
          <a:solidFill>
            <a:srgbClr val="52B0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46034FE2-C7D6-9A9A-5C7C-3441D6B55586}"/>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learn how factories in the past used waterwheels to power machines.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explore how hydroelectric power is used today in manufacturing.</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design and build a working waterwheel to test how water can create movement.</a:t>
            </a:r>
          </a:p>
          <a:p>
            <a:pPr lvl="0">
              <a:lnSpc>
                <a:spcPct val="107000"/>
              </a:lnSpc>
              <a:spcAft>
                <a:spcPts val="800"/>
              </a:spcAft>
            </a:pP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8C4ED4C2-7C9E-EE70-6A02-808CB461D532}"/>
              </a:ext>
            </a:extLst>
          </p:cNvPr>
          <p:cNvSpPr txBox="1">
            <a:spLocks noGrp="1" noRot="1" noMove="1" noResize="1" noEditPoints="1" noAdjustHandles="1" noChangeArrowheads="1" noChangeShapeType="1"/>
          </p:cNvSpPr>
          <p:nvPr/>
        </p:nvSpPr>
        <p:spPr>
          <a:xfrm>
            <a:off x="6291943" y="3238982"/>
            <a:ext cx="4833257" cy="1668405"/>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explain how a waterwheel works.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describe how water energy powered early factories.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explain how hydroelectric power is used today to provide energy for factories and manufacturers.</a:t>
            </a:r>
          </a:p>
        </p:txBody>
      </p:sp>
      <p:sp>
        <p:nvSpPr>
          <p:cNvPr id="12" name="TextBox 11">
            <a:extLst>
              <a:ext uri="{FF2B5EF4-FFF2-40B4-BE49-F238E27FC236}">
                <a16:creationId xmlns:a16="http://schemas.microsoft.com/office/drawing/2014/main" id="{8B73E136-92A1-DB11-7359-DA4AF058DCF6}"/>
              </a:ext>
            </a:extLst>
          </p:cNvPr>
          <p:cNvSpPr txBox="1"/>
          <p:nvPr/>
        </p:nvSpPr>
        <p:spPr>
          <a:xfrm>
            <a:off x="7043057" y="1578429"/>
            <a:ext cx="4082143" cy="369332"/>
          </a:xfrm>
          <a:prstGeom prst="rect">
            <a:avLst/>
          </a:prstGeom>
          <a:noFill/>
        </p:spPr>
        <p:txBody>
          <a:bodyPr wrap="square" numCol="2" rtlCol="0">
            <a:spAutoFit/>
          </a:bodyPr>
          <a:lstStyle/>
          <a:p>
            <a:r>
              <a:rPr lang="en-GB" b="1" kern="100" dirty="0" err="1">
                <a:latin typeface="Aptos" panose="020B0004020202020204" pitchFamily="34" charset="0"/>
                <a:ea typeface="Aptos" panose="020B0004020202020204" pitchFamily="34" charset="0"/>
                <a:cs typeface="Times New Roman" panose="02020603050405020304" pitchFamily="18" charset="0"/>
              </a:rPr>
              <a:t>CfE</a:t>
            </a:r>
            <a:r>
              <a:rPr lang="en-GB" b="1" kern="100" dirty="0">
                <a:latin typeface="Aptos" panose="020B0004020202020204" pitchFamily="34" charset="0"/>
                <a:ea typeface="Aptos" panose="020B0004020202020204" pitchFamily="34" charset="0"/>
                <a:cs typeface="Times New Roman" panose="02020603050405020304" pitchFamily="18" charset="0"/>
              </a:rPr>
              <a:t> Links</a:t>
            </a:r>
            <a:endParaRPr lang="en-GB" sz="18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5D66A040-F396-3D2A-BEBE-045CD74F40D3}"/>
              </a:ext>
            </a:extLst>
          </p:cNvPr>
          <p:cNvSpPr txBox="1"/>
          <p:nvPr/>
        </p:nvSpPr>
        <p:spPr>
          <a:xfrm>
            <a:off x="7043057" y="1887754"/>
            <a:ext cx="4082143" cy="1364476"/>
          </a:xfrm>
          <a:prstGeom prst="rect">
            <a:avLst/>
          </a:prstGeom>
          <a:noFill/>
        </p:spPr>
        <p:txBody>
          <a:bodyPr wrap="square" numCol="2" rtlCol="0">
            <a:spAutoFit/>
          </a:bodyPr>
          <a:lstStyle/>
          <a:p>
            <a:pPr>
              <a:spcAft>
                <a:spcPts val="800"/>
              </a:spcAft>
            </a:pPr>
            <a:r>
              <a:rPr lang="en-GB" sz="1400" b="1" kern="100" dirty="0">
                <a:effectLst/>
                <a:latin typeface="Aptos" panose="020B0004020202020204" pitchFamily="34" charset="0"/>
                <a:ea typeface="Aptos" panose="020B0004020202020204" pitchFamily="34" charset="0"/>
                <a:cs typeface="Times New Roman" panose="02020603050405020304" pitchFamily="18" charset="0"/>
              </a:rPr>
              <a:t>SCN 1-04a</a:t>
            </a:r>
            <a:r>
              <a:rPr lang="en-GB" sz="1400" kern="100" dirty="0">
                <a:effectLst/>
                <a:latin typeface="Aptos" panose="020B0004020202020204" pitchFamily="34" charset="0"/>
                <a:ea typeface="Aptos" panose="020B0004020202020204" pitchFamily="34" charset="0"/>
                <a:cs typeface="Times New Roman" panose="02020603050405020304" pitchFamily="18" charset="0"/>
              </a:rPr>
              <a:t> </a:t>
            </a:r>
          </a:p>
          <a:p>
            <a:pPr>
              <a:spcAft>
                <a:spcPts val="800"/>
              </a:spcAft>
            </a:pPr>
            <a:r>
              <a:rPr lang="en-GB" sz="1400" b="1" kern="100" dirty="0">
                <a:effectLst/>
                <a:latin typeface="Aptos" panose="020B0004020202020204" pitchFamily="34" charset="0"/>
                <a:ea typeface="Aptos" panose="020B0004020202020204" pitchFamily="34" charset="0"/>
                <a:cs typeface="Times New Roman" panose="02020603050405020304" pitchFamily="18" charset="0"/>
              </a:rPr>
              <a:t>TCH 1-12a</a:t>
            </a:r>
            <a:r>
              <a:rPr lang="en-GB" sz="1400" kern="100" dirty="0">
                <a:effectLst/>
                <a:latin typeface="Aptos" panose="020B0004020202020204" pitchFamily="34" charset="0"/>
                <a:ea typeface="Aptos" panose="020B0004020202020204" pitchFamily="34" charset="0"/>
                <a:cs typeface="Times New Roman" panose="02020603050405020304" pitchFamily="18" charset="0"/>
              </a:rPr>
              <a:t> </a:t>
            </a:r>
          </a:p>
          <a:p>
            <a:pPr>
              <a:spcAft>
                <a:spcPts val="800"/>
              </a:spcAft>
            </a:pPr>
            <a:endParaRPr lang="en-GB" sz="1400" kern="100" dirty="0">
              <a:latin typeface="Aptos" panose="020B0004020202020204" pitchFamily="34" charset="0"/>
              <a:ea typeface="Aptos" panose="020B0004020202020204" pitchFamily="34" charset="0"/>
              <a:cs typeface="Times New Roman" panose="02020603050405020304" pitchFamily="18" charset="0"/>
            </a:endParaRPr>
          </a:p>
          <a:p>
            <a:pPr>
              <a:spcAft>
                <a:spcPts val="800"/>
              </a:spcAft>
            </a:pP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4" name="Graphic 13" descr="Renewable Energy with solid fill">
            <a:extLst>
              <a:ext uri="{FF2B5EF4-FFF2-40B4-BE49-F238E27FC236}">
                <a16:creationId xmlns:a16="http://schemas.microsoft.com/office/drawing/2014/main" id="{DDECBDFD-6C5E-1CC9-01BA-CB7B94C08F9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spTree>
    <p:extLst>
      <p:ext uri="{BB962C8B-B14F-4D97-AF65-F5344CB8AC3E}">
        <p14:creationId xmlns:p14="http://schemas.microsoft.com/office/powerpoint/2010/main" val="3410799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410B0-C08D-BA1C-4A2E-4AF1AA0EE5B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DACBE2C-2CED-D9E5-6AA2-8988FB932817}"/>
              </a:ext>
            </a:extLst>
          </p:cNvPr>
          <p:cNvSpPr>
            <a:spLocks noGrp="1"/>
          </p:cNvSpPr>
          <p:nvPr>
            <p:ph type="title"/>
          </p:nvPr>
        </p:nvSpPr>
        <p:spPr/>
        <p:txBody>
          <a:bodyPr/>
          <a:lstStyle/>
          <a:p>
            <a:r>
              <a:rPr lang="en-GB" dirty="0">
                <a:solidFill>
                  <a:schemeClr val="tx1"/>
                </a:solidFill>
              </a:rPr>
              <a:t>Renewable Energy: Water Wheel</a:t>
            </a:r>
          </a:p>
        </p:txBody>
      </p:sp>
      <p:sp>
        <p:nvSpPr>
          <p:cNvPr id="7" name="TextBox 6">
            <a:extLst>
              <a:ext uri="{FF2B5EF4-FFF2-40B4-BE49-F238E27FC236}">
                <a16:creationId xmlns:a16="http://schemas.microsoft.com/office/drawing/2014/main" id="{72CD3D07-4775-CB32-122B-3DE9C1757900}"/>
              </a:ext>
            </a:extLst>
          </p:cNvPr>
          <p:cNvSpPr txBox="1"/>
          <p:nvPr/>
        </p:nvSpPr>
        <p:spPr>
          <a:xfrm>
            <a:off x="1072243" y="1825217"/>
            <a:ext cx="10047514" cy="369332"/>
          </a:xfrm>
          <a:prstGeom prst="rect">
            <a:avLst/>
          </a:prstGeom>
          <a:noFill/>
        </p:spPr>
        <p:txBody>
          <a:bodyPr wrap="square" rtlCol="0">
            <a:spAutoFit/>
          </a:bodyPr>
          <a:lstStyle/>
          <a:p>
            <a:r>
              <a:rPr lang="en-GB" sz="1800" b="1" kern="100" dirty="0">
                <a:effectLst/>
                <a:latin typeface="Aptos" panose="020B0004020202020204" pitchFamily="34" charset="0"/>
                <a:ea typeface="Aptos" panose="020B0004020202020204" pitchFamily="34" charset="0"/>
                <a:cs typeface="Times New Roman" panose="02020603050405020304" pitchFamily="18" charset="0"/>
              </a:rPr>
              <a:t>Materials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83956364-89E7-6B1E-B962-FA250AD87249}"/>
              </a:ext>
            </a:extLst>
          </p:cNvPr>
          <p:cNvGraphicFramePr>
            <a:graphicFrameLocks noGrp="1"/>
          </p:cNvGraphicFramePr>
          <p:nvPr/>
        </p:nvGraphicFramePr>
        <p:xfrm>
          <a:off x="1072243" y="2536364"/>
          <a:ext cx="10138459" cy="3600000"/>
        </p:xfrm>
        <a:graphic>
          <a:graphicData uri="http://schemas.openxmlformats.org/drawingml/2006/table">
            <a:tbl>
              <a:tblPr firstRow="1" firstCol="1" bandRow="1">
                <a:tableStyleId>{21E4AEA4-8DFA-4A89-87EB-49C32662AFE0}</a:tableStyleId>
              </a:tblPr>
              <a:tblGrid>
                <a:gridCol w="6849308">
                  <a:extLst>
                    <a:ext uri="{9D8B030D-6E8A-4147-A177-3AD203B41FA5}">
                      <a16:colId xmlns:a16="http://schemas.microsoft.com/office/drawing/2014/main" val="2585776881"/>
                    </a:ext>
                  </a:extLst>
                </a:gridCol>
                <a:gridCol w="3289151">
                  <a:extLst>
                    <a:ext uri="{9D8B030D-6E8A-4147-A177-3AD203B41FA5}">
                      <a16:colId xmlns:a16="http://schemas.microsoft.com/office/drawing/2014/main" val="1455713358"/>
                    </a:ext>
                  </a:extLst>
                </a:gridCol>
              </a:tblGrid>
              <a:tr h="360000">
                <a:tc>
                  <a:txBody>
                    <a:bodyPr/>
                    <a:lstStyle/>
                    <a:p>
                      <a:pPr>
                        <a:lnSpc>
                          <a:spcPct val="107000"/>
                        </a:lnSpc>
                        <a:spcAft>
                          <a:spcPts val="800"/>
                        </a:spcAft>
                        <a:buNone/>
                      </a:pPr>
                      <a:r>
                        <a:rPr lang="en-GB" sz="1400" kern="100">
                          <a:effectLst/>
                        </a:rPr>
                        <a:t>Item</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tc>
                  <a:txBody>
                    <a:bodyPr/>
                    <a:lstStyle/>
                    <a:p>
                      <a:pPr>
                        <a:lnSpc>
                          <a:spcPct val="107000"/>
                        </a:lnSpc>
                        <a:spcAft>
                          <a:spcPts val="800"/>
                        </a:spcAft>
                        <a:buNone/>
                      </a:pPr>
                      <a:r>
                        <a:rPr lang="en-GB" sz="1400" kern="100">
                          <a:effectLst/>
                        </a:rPr>
                        <a:t>Quantity per group</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extLst>
                  <a:ext uri="{0D108BD9-81ED-4DB2-BD59-A6C34878D82A}">
                    <a16:rowId xmlns:a16="http://schemas.microsoft.com/office/drawing/2014/main" val="4214488420"/>
                  </a:ext>
                </a:extLst>
              </a:tr>
              <a:tr h="360000">
                <a:tc>
                  <a:txBody>
                    <a:bodyPr/>
                    <a:lstStyle/>
                    <a:p>
                      <a:pPr>
                        <a:lnSpc>
                          <a:spcPct val="107000"/>
                        </a:lnSpc>
                        <a:spcAft>
                          <a:spcPts val="800"/>
                        </a:spcAft>
                        <a:buNone/>
                      </a:pPr>
                      <a:r>
                        <a:rPr lang="en-GB" sz="1400" kern="100" dirty="0">
                          <a:effectLst/>
                        </a:rPr>
                        <a:t>Plastic Spoons</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tc>
                  <a:txBody>
                    <a:bodyPr/>
                    <a:lstStyle/>
                    <a:p>
                      <a:pPr>
                        <a:lnSpc>
                          <a:spcPct val="107000"/>
                        </a:lnSpc>
                        <a:spcAft>
                          <a:spcPts val="800"/>
                        </a:spcAft>
                        <a:buNone/>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10</a:t>
                      </a:r>
                    </a:p>
                  </a:txBody>
                  <a:tcPr marL="131316" marR="131316" marT="0" marB="0"/>
                </a:tc>
                <a:extLst>
                  <a:ext uri="{0D108BD9-81ED-4DB2-BD59-A6C34878D82A}">
                    <a16:rowId xmlns:a16="http://schemas.microsoft.com/office/drawing/2014/main" val="3758153656"/>
                  </a:ext>
                </a:extLst>
              </a:tr>
              <a:tr h="360000">
                <a:tc>
                  <a:txBody>
                    <a:bodyPr/>
                    <a:lstStyle/>
                    <a:p>
                      <a:pPr>
                        <a:lnSpc>
                          <a:spcPct val="107000"/>
                        </a:lnSpc>
                        <a:spcAft>
                          <a:spcPts val="800"/>
                        </a:spcAft>
                        <a:buNone/>
                      </a:pPr>
                      <a:r>
                        <a:rPr lang="en-GB" sz="1400" kern="100" dirty="0">
                          <a:effectLst/>
                        </a:rPr>
                        <a:t>Skewers </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tc>
                  <a:txBody>
                    <a:bodyPr/>
                    <a:lstStyle/>
                    <a:p>
                      <a:pPr>
                        <a:lnSpc>
                          <a:spcPct val="107000"/>
                        </a:lnSpc>
                        <a:spcAft>
                          <a:spcPts val="800"/>
                        </a:spcAft>
                        <a:buNone/>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1</a:t>
                      </a:r>
                    </a:p>
                  </a:txBody>
                  <a:tcPr marL="131316" marR="131316" marT="0" marB="0"/>
                </a:tc>
                <a:extLst>
                  <a:ext uri="{0D108BD9-81ED-4DB2-BD59-A6C34878D82A}">
                    <a16:rowId xmlns:a16="http://schemas.microsoft.com/office/drawing/2014/main" val="1672318944"/>
                  </a:ext>
                </a:extLst>
              </a:tr>
              <a:tr h="360000">
                <a:tc>
                  <a:txBody>
                    <a:bodyPr/>
                    <a:lstStyle/>
                    <a:p>
                      <a:pPr>
                        <a:lnSpc>
                          <a:spcPct val="107000"/>
                        </a:lnSpc>
                        <a:spcAft>
                          <a:spcPts val="800"/>
                        </a:spcAft>
                        <a:buNone/>
                      </a:pPr>
                      <a:r>
                        <a:rPr lang="en-GB" sz="1400" kern="100" dirty="0">
                          <a:effectLst/>
                        </a:rPr>
                        <a:t>Water Bucket</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tc>
                  <a:txBody>
                    <a:bodyPr/>
                    <a:lstStyle/>
                    <a:p>
                      <a:pPr>
                        <a:lnSpc>
                          <a:spcPct val="107000"/>
                        </a:lnSpc>
                        <a:spcAft>
                          <a:spcPts val="800"/>
                        </a:spcAft>
                        <a:buNone/>
                      </a:pPr>
                      <a:r>
                        <a:rPr lang="en-GB" sz="1400" kern="100" dirty="0">
                          <a:effectLst/>
                        </a:rPr>
                        <a:t>1</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extLst>
                  <a:ext uri="{0D108BD9-81ED-4DB2-BD59-A6C34878D82A}">
                    <a16:rowId xmlns:a16="http://schemas.microsoft.com/office/drawing/2014/main" val="1816988301"/>
                  </a:ext>
                </a:extLst>
              </a:tr>
              <a:tr h="360000">
                <a:tc>
                  <a:txBody>
                    <a:bodyPr/>
                    <a:lstStyle/>
                    <a:p>
                      <a:pPr>
                        <a:lnSpc>
                          <a:spcPct val="107000"/>
                        </a:lnSpc>
                        <a:spcAft>
                          <a:spcPts val="800"/>
                        </a:spcAft>
                        <a:buNone/>
                      </a:pPr>
                      <a:r>
                        <a:rPr lang="en-GB" sz="1400" kern="100" dirty="0">
                          <a:effectLst/>
                        </a:rPr>
                        <a:t>Scissors </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tc>
                  <a:txBody>
                    <a:bodyPr/>
                    <a:lstStyle/>
                    <a:p>
                      <a:pPr>
                        <a:lnSpc>
                          <a:spcPct val="107000"/>
                        </a:lnSpc>
                        <a:spcAft>
                          <a:spcPts val="800"/>
                        </a:spcAft>
                        <a:buNone/>
                      </a:pPr>
                      <a:r>
                        <a:rPr lang="en-GB" sz="1400" kern="100" dirty="0">
                          <a:effectLst/>
                        </a:rPr>
                        <a:t>Shared</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extLst>
                  <a:ext uri="{0D108BD9-81ED-4DB2-BD59-A6C34878D82A}">
                    <a16:rowId xmlns:a16="http://schemas.microsoft.com/office/drawing/2014/main" val="3164655055"/>
                  </a:ext>
                </a:extLst>
              </a:tr>
              <a:tr h="360000">
                <a:tc>
                  <a:txBody>
                    <a:bodyPr/>
                    <a:lstStyle/>
                    <a:p>
                      <a:pPr>
                        <a:lnSpc>
                          <a:spcPct val="107000"/>
                        </a:lnSpc>
                        <a:spcAft>
                          <a:spcPts val="800"/>
                        </a:spcAft>
                        <a:buNone/>
                      </a:pPr>
                      <a:r>
                        <a:rPr lang="en-GB" sz="1400" kern="100" dirty="0">
                          <a:effectLst/>
                        </a:rPr>
                        <a:t>Measuring cup</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tc>
                  <a:txBody>
                    <a:bodyPr/>
                    <a:lstStyle/>
                    <a:p>
                      <a:pPr>
                        <a:lnSpc>
                          <a:spcPct val="107000"/>
                        </a:lnSpc>
                        <a:spcAft>
                          <a:spcPts val="800"/>
                        </a:spcAft>
                        <a:buNone/>
                      </a:pPr>
                      <a:r>
                        <a:rPr lang="en-GB" sz="1400" kern="100" dirty="0">
                          <a:effectLst/>
                        </a:rPr>
                        <a:t>1</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extLst>
                  <a:ext uri="{0D108BD9-81ED-4DB2-BD59-A6C34878D82A}">
                    <a16:rowId xmlns:a16="http://schemas.microsoft.com/office/drawing/2014/main" val="150401625"/>
                  </a:ext>
                </a:extLst>
              </a:tr>
              <a:tr h="360000">
                <a:tc>
                  <a:txBody>
                    <a:bodyPr/>
                    <a:lstStyle/>
                    <a:p>
                      <a:pPr>
                        <a:lnSpc>
                          <a:spcPct val="107000"/>
                        </a:lnSpc>
                        <a:spcAft>
                          <a:spcPts val="800"/>
                        </a:spcAft>
                        <a:buNone/>
                      </a:pPr>
                      <a:r>
                        <a:rPr lang="en-GB" sz="1400" kern="100" dirty="0">
                          <a:effectLst/>
                        </a:rPr>
                        <a:t>Stationary, e.g. pens and pencils, for decoration</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tc>
                  <a:txBody>
                    <a:bodyPr/>
                    <a:lstStyle/>
                    <a:p>
                      <a:pPr>
                        <a:lnSpc>
                          <a:spcPct val="107000"/>
                        </a:lnSpc>
                        <a:spcAft>
                          <a:spcPts val="800"/>
                        </a:spcAft>
                        <a:buNone/>
                      </a:pPr>
                      <a:r>
                        <a:rPr lang="en-GB" sz="1400" kern="100" dirty="0">
                          <a:effectLst/>
                        </a:rPr>
                        <a:t>Shared</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extLst>
                  <a:ext uri="{0D108BD9-81ED-4DB2-BD59-A6C34878D82A}">
                    <a16:rowId xmlns:a16="http://schemas.microsoft.com/office/drawing/2014/main" val="970243718"/>
                  </a:ext>
                </a:extLst>
              </a:tr>
              <a:tr h="360000">
                <a:tc>
                  <a:txBody>
                    <a:bodyPr/>
                    <a:lstStyle/>
                    <a:p>
                      <a:pPr>
                        <a:lnSpc>
                          <a:spcPct val="107000"/>
                        </a:lnSpc>
                        <a:spcAft>
                          <a:spcPts val="800"/>
                        </a:spcAft>
                        <a:buNone/>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Paper Plates</a:t>
                      </a:r>
                    </a:p>
                  </a:txBody>
                  <a:tcPr marL="131316" marR="131316" marT="0" marB="0"/>
                </a:tc>
                <a:tc>
                  <a:txBody>
                    <a:bodyPr/>
                    <a:lstStyle/>
                    <a:p>
                      <a:pPr>
                        <a:lnSpc>
                          <a:spcPct val="107000"/>
                        </a:lnSpc>
                        <a:spcAft>
                          <a:spcPts val="800"/>
                        </a:spcAft>
                        <a:buNone/>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2</a:t>
                      </a:r>
                    </a:p>
                  </a:txBody>
                  <a:tcPr marL="131316" marR="131316" marT="0" marB="0"/>
                </a:tc>
                <a:extLst>
                  <a:ext uri="{0D108BD9-81ED-4DB2-BD59-A6C34878D82A}">
                    <a16:rowId xmlns:a16="http://schemas.microsoft.com/office/drawing/2014/main" val="412315624"/>
                  </a:ext>
                </a:extLst>
              </a:tr>
              <a:tr h="360000">
                <a:tc>
                  <a:txBody>
                    <a:bodyPr/>
                    <a:lstStyle/>
                    <a:p>
                      <a:pPr>
                        <a:lnSpc>
                          <a:spcPct val="107000"/>
                        </a:lnSpc>
                        <a:spcAft>
                          <a:spcPts val="800"/>
                        </a:spcAft>
                        <a:buNone/>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Styrofoam Cylinder</a:t>
                      </a:r>
                    </a:p>
                  </a:txBody>
                  <a:tcPr marL="131316" marR="131316" marT="0" marB="0"/>
                </a:tc>
                <a:tc>
                  <a:txBody>
                    <a:bodyPr/>
                    <a:lstStyle/>
                    <a:p>
                      <a:pPr>
                        <a:lnSpc>
                          <a:spcPct val="107000"/>
                        </a:lnSpc>
                        <a:spcAft>
                          <a:spcPts val="800"/>
                        </a:spcAft>
                        <a:buNone/>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1</a:t>
                      </a:r>
                    </a:p>
                  </a:txBody>
                  <a:tcPr marL="131316" marR="131316" marT="0" marB="0"/>
                </a:tc>
                <a:extLst>
                  <a:ext uri="{0D108BD9-81ED-4DB2-BD59-A6C34878D82A}">
                    <a16:rowId xmlns:a16="http://schemas.microsoft.com/office/drawing/2014/main" val="502343024"/>
                  </a:ext>
                </a:extLst>
              </a:tr>
              <a:tr h="360000">
                <a:tc>
                  <a:txBody>
                    <a:bodyPr/>
                    <a:lstStyle/>
                    <a:p>
                      <a:pPr>
                        <a:lnSpc>
                          <a:spcPct val="107000"/>
                        </a:lnSpc>
                        <a:spcAft>
                          <a:spcPts val="800"/>
                        </a:spcAft>
                        <a:buNone/>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PVA Glue</a:t>
                      </a:r>
                    </a:p>
                  </a:txBody>
                  <a:tcPr marL="131316" marR="131316" marT="0" marB="0"/>
                </a:tc>
                <a:tc>
                  <a:txBody>
                    <a:bodyPr/>
                    <a:lstStyle/>
                    <a:p>
                      <a:pPr>
                        <a:lnSpc>
                          <a:spcPct val="107000"/>
                        </a:lnSpc>
                        <a:spcAft>
                          <a:spcPts val="800"/>
                        </a:spcAft>
                        <a:buNone/>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1</a:t>
                      </a:r>
                    </a:p>
                  </a:txBody>
                  <a:tcPr marL="131316" marR="131316" marT="0" marB="0"/>
                </a:tc>
                <a:extLst>
                  <a:ext uri="{0D108BD9-81ED-4DB2-BD59-A6C34878D82A}">
                    <a16:rowId xmlns:a16="http://schemas.microsoft.com/office/drawing/2014/main" val="1018870394"/>
                  </a:ext>
                </a:extLst>
              </a:tr>
            </a:tbl>
          </a:graphicData>
        </a:graphic>
      </p:graphicFrame>
      <p:pic>
        <p:nvPicPr>
          <p:cNvPr id="4" name="Graphic 3" descr="Renewable Energy with solid fill">
            <a:extLst>
              <a:ext uri="{FF2B5EF4-FFF2-40B4-BE49-F238E27FC236}">
                <a16:creationId xmlns:a16="http://schemas.microsoft.com/office/drawing/2014/main" id="{D7687047-6B7D-FC07-DC16-EBD4A046AF6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spTree>
    <p:extLst>
      <p:ext uri="{BB962C8B-B14F-4D97-AF65-F5344CB8AC3E}">
        <p14:creationId xmlns:p14="http://schemas.microsoft.com/office/powerpoint/2010/main" val="32043952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F57A8-C9C8-D572-B6CA-1B27C86C93E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943DDAF-09ED-901A-57F7-B46F04258824}"/>
              </a:ext>
            </a:extLst>
          </p:cNvPr>
          <p:cNvSpPr>
            <a:spLocks noGrp="1"/>
          </p:cNvSpPr>
          <p:nvPr>
            <p:ph type="title"/>
          </p:nvPr>
        </p:nvSpPr>
        <p:spPr/>
        <p:txBody>
          <a:bodyPr/>
          <a:lstStyle/>
          <a:p>
            <a:r>
              <a:rPr lang="en-GB" dirty="0">
                <a:solidFill>
                  <a:schemeClr val="tx1"/>
                </a:solidFill>
              </a:rPr>
              <a:t>Renewable Energy: Water Wheel</a:t>
            </a:r>
          </a:p>
        </p:txBody>
      </p:sp>
      <p:sp>
        <p:nvSpPr>
          <p:cNvPr id="10" name="TextBox 9">
            <a:extLst>
              <a:ext uri="{FF2B5EF4-FFF2-40B4-BE49-F238E27FC236}">
                <a16:creationId xmlns:a16="http://schemas.microsoft.com/office/drawing/2014/main" id="{80D8CD7A-F353-EB34-0E6A-F87F2C79DC69}"/>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construct and launch a water bottle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investigate how air pressure and water create thrust.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record observations, compare results, and refine my design.</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explore how engineers use moving water to generate electricity in hydroelectric power systems.</a:t>
            </a:r>
          </a:p>
        </p:txBody>
      </p:sp>
      <p:sp>
        <p:nvSpPr>
          <p:cNvPr id="11" name="TextBox 10">
            <a:extLst>
              <a:ext uri="{FF2B5EF4-FFF2-40B4-BE49-F238E27FC236}">
                <a16:creationId xmlns:a16="http://schemas.microsoft.com/office/drawing/2014/main" id="{6B43E9CF-92E1-22D1-6501-5280A6AA7DDA}"/>
              </a:ext>
            </a:extLst>
          </p:cNvPr>
          <p:cNvSpPr txBox="1">
            <a:spLocks noGrp="1" noRot="1" noMove="1" noResize="1" noEditPoints="1" noAdjustHandles="1" noChangeArrowheads="1" noChangeShapeType="1"/>
          </p:cNvSpPr>
          <p:nvPr/>
        </p:nvSpPr>
        <p:spPr>
          <a:xfrm>
            <a:off x="6291943" y="3238982"/>
            <a:ext cx="4833257" cy="2409378"/>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describe how air pressure and water act as forces to launch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identify factors that affect the height and distance of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compare my results with my classmates and suggest improvements.</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connect my learning to real-world renewable energy systems, specifically hydroelectric power</a:t>
            </a:r>
          </a:p>
        </p:txBody>
      </p:sp>
      <p:pic>
        <p:nvPicPr>
          <p:cNvPr id="14" name="Graphic 13" descr="Renewable Energy with solid fill">
            <a:extLst>
              <a:ext uri="{FF2B5EF4-FFF2-40B4-BE49-F238E27FC236}">
                <a16:creationId xmlns:a16="http://schemas.microsoft.com/office/drawing/2014/main" id="{38068482-C54F-561D-E40D-913A06D316C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graphicFrame>
        <p:nvGraphicFramePr>
          <p:cNvPr id="3" name="Table 2">
            <a:extLst>
              <a:ext uri="{FF2B5EF4-FFF2-40B4-BE49-F238E27FC236}">
                <a16:creationId xmlns:a16="http://schemas.microsoft.com/office/drawing/2014/main" id="{BF20A0CD-D39B-023F-53C2-5D90113CA245}"/>
              </a:ext>
            </a:extLst>
          </p:cNvPr>
          <p:cNvGraphicFramePr>
            <a:graphicFrameLocks noGrp="1"/>
          </p:cNvGraphicFramePr>
          <p:nvPr>
            <p:extLst>
              <p:ext uri="{D42A27DB-BD31-4B8C-83A1-F6EECF244321}">
                <p14:modId xmlns:p14="http://schemas.microsoft.com/office/powerpoint/2010/main" val="935209157"/>
              </p:ext>
            </p:extLst>
          </p:nvPr>
        </p:nvGraphicFramePr>
        <p:xfrm>
          <a:off x="838200" y="1469049"/>
          <a:ext cx="10515600" cy="4757285"/>
        </p:xfrm>
        <a:graphic>
          <a:graphicData uri="http://schemas.openxmlformats.org/drawingml/2006/table">
            <a:tbl>
              <a:tblPr firstRow="1" bandRow="1">
                <a:tableStyleId>{21E4AEA4-8DFA-4A89-87EB-49C32662AFE0}</a:tableStyleId>
              </a:tblPr>
              <a:tblGrid>
                <a:gridCol w="7522030">
                  <a:extLst>
                    <a:ext uri="{9D8B030D-6E8A-4147-A177-3AD203B41FA5}">
                      <a16:colId xmlns:a16="http://schemas.microsoft.com/office/drawing/2014/main" val="403478616"/>
                    </a:ext>
                  </a:extLst>
                </a:gridCol>
                <a:gridCol w="2993570">
                  <a:extLst>
                    <a:ext uri="{9D8B030D-6E8A-4147-A177-3AD203B41FA5}">
                      <a16:colId xmlns:a16="http://schemas.microsoft.com/office/drawing/2014/main" val="86507278"/>
                    </a:ext>
                  </a:extLst>
                </a:gridCol>
              </a:tblGrid>
              <a:tr h="581525">
                <a:tc>
                  <a:txBody>
                    <a:bodyPr/>
                    <a:lstStyle/>
                    <a:p>
                      <a:endParaRPr lang="en-GB"/>
                    </a:p>
                  </a:txBody>
                  <a:tcPr/>
                </a:tc>
                <a:tc>
                  <a:txBody>
                    <a:bodyPr/>
                    <a:lstStyle/>
                    <a:p>
                      <a:endParaRPr lang="en-GB"/>
                    </a:p>
                  </a:txBody>
                  <a:tcPr/>
                </a:tc>
                <a:extLst>
                  <a:ext uri="{0D108BD9-81ED-4DB2-BD59-A6C34878D82A}">
                    <a16:rowId xmlns:a16="http://schemas.microsoft.com/office/drawing/2014/main" val="4137531856"/>
                  </a:ext>
                </a:extLst>
              </a:tr>
              <a:tr h="1290861">
                <a:tc>
                  <a:txBody>
                    <a:bodyPr/>
                    <a:lstStyle/>
                    <a:p>
                      <a:r>
                        <a:rPr lang="en-GB" sz="1400" kern="1200" dirty="0">
                          <a:solidFill>
                            <a:schemeClr val="dk1"/>
                          </a:solidFill>
                          <a:effectLst/>
                          <a:latin typeface="+mn-lt"/>
                          <a:ea typeface="+mn-ea"/>
                          <a:cs typeface="+mn-cs"/>
                        </a:rPr>
                        <a:t>Explain how factories used water power to move machines before electricity. Show pictures of old Scottish watermills </a:t>
                      </a:r>
                    </a:p>
                    <a:p>
                      <a:endParaRPr lang="en-GB" sz="1400" kern="1200" dirty="0">
                        <a:solidFill>
                          <a:schemeClr val="dk1"/>
                        </a:solidFill>
                        <a:effectLst/>
                        <a:latin typeface="+mn-lt"/>
                        <a:ea typeface="+mn-ea"/>
                        <a:cs typeface="+mn-cs"/>
                      </a:endParaRPr>
                    </a:p>
                    <a:p>
                      <a:r>
                        <a:rPr lang="en-GB" sz="1400" kern="1200" dirty="0">
                          <a:solidFill>
                            <a:schemeClr val="dk1"/>
                          </a:solidFill>
                          <a:effectLst/>
                          <a:latin typeface="+mn-lt"/>
                          <a:ea typeface="+mn-ea"/>
                          <a:cs typeface="+mn-cs"/>
                        </a:rPr>
                        <a:t>Explain that a waterwheel uses moving water to turn paddles, which powers machines.</a:t>
                      </a:r>
                    </a:p>
                    <a:p>
                      <a:endParaRPr lang="en-GB" sz="1400" kern="1200" dirty="0">
                        <a:solidFill>
                          <a:schemeClr val="dk1"/>
                        </a:solidFill>
                        <a:effectLst/>
                        <a:latin typeface="+mn-lt"/>
                        <a:ea typeface="+mn-ea"/>
                        <a:cs typeface="+mn-cs"/>
                      </a:endParaRPr>
                    </a:p>
                    <a:p>
                      <a:r>
                        <a:rPr lang="en-GB" sz="1400" kern="1200" dirty="0">
                          <a:solidFill>
                            <a:schemeClr val="dk1"/>
                          </a:solidFill>
                          <a:effectLst/>
                          <a:latin typeface="+mn-lt"/>
                          <a:ea typeface="+mn-ea"/>
                          <a:cs typeface="+mn-cs"/>
                        </a:rPr>
                        <a:t>A waterwheel turns when water flows over it. This spinning movement powered machines in factories before electricity was invented.</a:t>
                      </a:r>
                    </a:p>
                  </a:txBody>
                  <a:tcPr/>
                </a:tc>
                <a:tc>
                  <a:txBody>
                    <a:bodyPr/>
                    <a:lstStyle/>
                    <a:p>
                      <a:r>
                        <a:rPr lang="en-GB" sz="1400" kern="1200" dirty="0">
                          <a:solidFill>
                            <a:schemeClr val="dk1"/>
                          </a:solidFill>
                          <a:effectLst/>
                          <a:latin typeface="+mn-lt"/>
                          <a:ea typeface="+mn-ea"/>
                          <a:cs typeface="+mn-cs"/>
                        </a:rPr>
                        <a:t>See background information – Manufacturing</a:t>
                      </a:r>
                      <a:br>
                        <a:rPr lang="en-GB" sz="1400" kern="1200" dirty="0">
                          <a:solidFill>
                            <a:schemeClr val="dk1"/>
                          </a:solidFill>
                          <a:effectLst/>
                          <a:latin typeface="+mn-lt"/>
                          <a:ea typeface="+mn-ea"/>
                          <a:cs typeface="+mn-cs"/>
                        </a:rPr>
                      </a:br>
                      <a:endParaRPr lang="en-GB" sz="1400" kern="1200" dirty="0">
                        <a:solidFill>
                          <a:schemeClr val="dk1"/>
                        </a:solidFill>
                        <a:effectLst/>
                        <a:latin typeface="+mn-lt"/>
                        <a:ea typeface="+mn-ea"/>
                        <a:cs typeface="+mn-cs"/>
                      </a:endParaRPr>
                    </a:p>
                    <a:p>
                      <a:r>
                        <a:rPr lang="en-GB" sz="1400" u="sng" kern="1200" dirty="0">
                          <a:solidFill>
                            <a:schemeClr val="dk1"/>
                          </a:solidFill>
                          <a:effectLst/>
                          <a:latin typeface="+mn-lt"/>
                          <a:ea typeface="+mn-ea"/>
                          <a:cs typeface="+mn-cs"/>
                          <a:hlinkClick r:id="rId4"/>
                        </a:rPr>
                        <a:t>BBC Two - Primary Focus Geography - Green Power, How does a water wheel work?</a:t>
                      </a:r>
                      <a:endParaRPr lang="en-GB" sz="1400" kern="1200" dirty="0">
                        <a:solidFill>
                          <a:schemeClr val="dk1"/>
                        </a:solidFill>
                        <a:effectLst/>
                        <a:latin typeface="+mn-lt"/>
                        <a:ea typeface="+mn-ea"/>
                        <a:cs typeface="+mn-cs"/>
                      </a:endParaRPr>
                    </a:p>
                  </a:txBody>
                  <a:tcPr/>
                </a:tc>
                <a:extLst>
                  <a:ext uri="{0D108BD9-81ED-4DB2-BD59-A6C34878D82A}">
                    <a16:rowId xmlns:a16="http://schemas.microsoft.com/office/drawing/2014/main" val="2169056112"/>
                  </a:ext>
                </a:extLst>
              </a:tr>
              <a:tr h="581525">
                <a:tc>
                  <a:txBody>
                    <a:bodyPr/>
                    <a:lstStyle/>
                    <a:p>
                      <a:r>
                        <a:rPr lang="en-GB" sz="1400" kern="1200" dirty="0">
                          <a:solidFill>
                            <a:schemeClr val="dk1"/>
                          </a:solidFill>
                          <a:effectLst/>
                          <a:latin typeface="+mn-lt"/>
                          <a:ea typeface="+mn-ea"/>
                          <a:cs typeface="+mn-cs"/>
                        </a:rPr>
                        <a:t>Explain changes in factories from 1800 – date, show differences between New Lanark and the </a:t>
                      </a:r>
                      <a:r>
                        <a:rPr lang="en-GB" sz="1400" kern="1200" dirty="0" err="1">
                          <a:solidFill>
                            <a:schemeClr val="dk1"/>
                          </a:solidFill>
                          <a:effectLst/>
                          <a:latin typeface="+mn-lt"/>
                          <a:ea typeface="+mn-ea"/>
                          <a:cs typeface="+mn-cs"/>
                        </a:rPr>
                        <a:t>lego</a:t>
                      </a:r>
                      <a:r>
                        <a:rPr lang="en-GB" sz="1400" kern="1200" dirty="0">
                          <a:solidFill>
                            <a:schemeClr val="dk1"/>
                          </a:solidFill>
                          <a:effectLst/>
                          <a:latin typeface="+mn-lt"/>
                          <a:ea typeface="+mn-ea"/>
                          <a:cs typeface="+mn-cs"/>
                        </a:rPr>
                        <a:t> factory.</a:t>
                      </a:r>
                    </a:p>
                    <a:p>
                      <a:endParaRPr lang="en-GB" sz="1400" kern="1200" dirty="0">
                        <a:solidFill>
                          <a:schemeClr val="dk1"/>
                        </a:solidFill>
                        <a:effectLst/>
                        <a:latin typeface="+mn-lt"/>
                        <a:ea typeface="+mn-ea"/>
                        <a:cs typeface="+mn-cs"/>
                      </a:endParaRPr>
                    </a:p>
                    <a:p>
                      <a:r>
                        <a:rPr lang="en-GB" sz="1400" kern="1200" dirty="0">
                          <a:solidFill>
                            <a:schemeClr val="dk1"/>
                          </a:solidFill>
                          <a:effectLst/>
                          <a:latin typeface="+mn-lt"/>
                          <a:ea typeface="+mn-ea"/>
                          <a:cs typeface="+mn-cs"/>
                        </a:rPr>
                        <a:t>Explain that waterwheels still play a large part in powering factories and other types of manufacturing, only this time instead it is through hydro electric power.</a:t>
                      </a:r>
                    </a:p>
                    <a:p>
                      <a:endParaRPr lang="en-GB" dirty="0"/>
                    </a:p>
                  </a:txBody>
                  <a:tcPr/>
                </a:tc>
                <a:tc>
                  <a:txBody>
                    <a:bodyPr/>
                    <a:lstStyle/>
                    <a:p>
                      <a:r>
                        <a:rPr lang="en-GB" sz="1400" u="sng" kern="1200" dirty="0">
                          <a:solidFill>
                            <a:schemeClr val="dk1"/>
                          </a:solidFill>
                          <a:effectLst/>
                          <a:latin typeface="+mn-lt"/>
                          <a:ea typeface="+mn-ea"/>
                          <a:cs typeface="+mn-cs"/>
                          <a:hlinkClick r:id="rId5"/>
                        </a:rPr>
                        <a:t>(7) 5 Cool Facts About Hydro Power for Kids | What is Hydro Power? | How does Hydro Power Work? | Hydro - YouTube</a:t>
                      </a:r>
                      <a:endParaRPr lang="en-GB" sz="1400" dirty="0"/>
                    </a:p>
                  </a:txBody>
                  <a:tcPr/>
                </a:tc>
                <a:extLst>
                  <a:ext uri="{0D108BD9-81ED-4DB2-BD59-A6C34878D82A}">
                    <a16:rowId xmlns:a16="http://schemas.microsoft.com/office/drawing/2014/main" val="2204756618"/>
                  </a:ext>
                </a:extLst>
              </a:tr>
              <a:tr h="581525">
                <a:tc>
                  <a:txBody>
                    <a:bodyPr/>
                    <a:lstStyle/>
                    <a:p>
                      <a:r>
                        <a:rPr lang="en-GB" sz="1400" kern="1200" dirty="0">
                          <a:solidFill>
                            <a:schemeClr val="dk1"/>
                          </a:solidFill>
                          <a:effectLst/>
                          <a:latin typeface="+mn-lt"/>
                          <a:ea typeface="+mn-ea"/>
                          <a:cs typeface="+mn-cs"/>
                        </a:rPr>
                        <a:t>Demonstrate how to build a  water wheel</a:t>
                      </a:r>
                    </a:p>
                    <a:p>
                      <a:r>
                        <a:rPr lang="en-GB" sz="1400" kern="1200" dirty="0">
                          <a:solidFill>
                            <a:schemeClr val="dk1"/>
                          </a:solidFill>
                          <a:effectLst/>
                          <a:latin typeface="+mn-lt"/>
                          <a:ea typeface="+mn-ea"/>
                          <a:cs typeface="+mn-cs"/>
                        </a:rPr>
                        <a:t>Explain how filling the buckets is moving the wheel and relate to hydro electric power</a:t>
                      </a:r>
                    </a:p>
                    <a:p>
                      <a:r>
                        <a:rPr lang="en-GB" sz="1400" kern="1200" dirty="0">
                          <a:solidFill>
                            <a:schemeClr val="dk1"/>
                          </a:solidFill>
                          <a:effectLst/>
                          <a:latin typeface="+mn-lt"/>
                          <a:ea typeface="+mn-ea"/>
                          <a:cs typeface="+mn-cs"/>
                        </a:rPr>
                        <a:t> </a:t>
                      </a:r>
                    </a:p>
                    <a:p>
                      <a:r>
                        <a:rPr lang="en-GB" sz="1400" kern="1200" dirty="0">
                          <a:solidFill>
                            <a:schemeClr val="dk1"/>
                          </a:solidFill>
                          <a:effectLst/>
                          <a:latin typeface="+mn-lt"/>
                          <a:ea typeface="+mn-ea"/>
                          <a:cs typeface="+mn-cs"/>
                        </a:rPr>
                        <a:t>Pupils construct their water wheels</a:t>
                      </a:r>
                    </a:p>
                    <a:p>
                      <a:r>
                        <a:rPr lang="en-GB" sz="1400" kern="1200" dirty="0">
                          <a:solidFill>
                            <a:schemeClr val="dk1"/>
                          </a:solidFill>
                          <a:effectLst/>
                          <a:latin typeface="+mn-lt"/>
                          <a:ea typeface="+mn-ea"/>
                          <a:cs typeface="+mn-cs"/>
                        </a:rPr>
                        <a:t> </a:t>
                      </a:r>
                    </a:p>
                  </a:txBody>
                  <a:tcPr/>
                </a:tc>
                <a:tc>
                  <a:txBody>
                    <a:bodyPr/>
                    <a:lstStyle/>
                    <a:p>
                      <a:r>
                        <a:rPr lang="en-GB" sz="1400" dirty="0"/>
                        <a:t>Pupil worksheet</a:t>
                      </a:r>
                    </a:p>
                  </a:txBody>
                  <a:tcPr/>
                </a:tc>
                <a:extLst>
                  <a:ext uri="{0D108BD9-81ED-4DB2-BD59-A6C34878D82A}">
                    <a16:rowId xmlns:a16="http://schemas.microsoft.com/office/drawing/2014/main" val="4064517324"/>
                  </a:ext>
                </a:extLst>
              </a:tr>
            </a:tbl>
          </a:graphicData>
        </a:graphic>
      </p:graphicFrame>
    </p:spTree>
    <p:extLst>
      <p:ext uri="{BB962C8B-B14F-4D97-AF65-F5344CB8AC3E}">
        <p14:creationId xmlns:p14="http://schemas.microsoft.com/office/powerpoint/2010/main" val="3776607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831C3-9942-3121-1ABA-81C1A9DE503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9FFCD60-65C7-0AA3-AEAE-9180B0E7335A}"/>
              </a:ext>
            </a:extLst>
          </p:cNvPr>
          <p:cNvSpPr>
            <a:spLocks noGrp="1"/>
          </p:cNvSpPr>
          <p:nvPr>
            <p:ph type="title"/>
          </p:nvPr>
        </p:nvSpPr>
        <p:spPr/>
        <p:txBody>
          <a:bodyPr/>
          <a:lstStyle/>
          <a:p>
            <a:r>
              <a:rPr lang="en-GB" dirty="0">
                <a:solidFill>
                  <a:schemeClr val="tx1"/>
                </a:solidFill>
              </a:rPr>
              <a:t>Renewable Energy: Water Wheel</a:t>
            </a:r>
          </a:p>
        </p:txBody>
      </p:sp>
      <p:sp>
        <p:nvSpPr>
          <p:cNvPr id="10" name="TextBox 9">
            <a:extLst>
              <a:ext uri="{FF2B5EF4-FFF2-40B4-BE49-F238E27FC236}">
                <a16:creationId xmlns:a16="http://schemas.microsoft.com/office/drawing/2014/main" id="{D01996CC-995C-3B7D-7BEE-F49DC025A98E}"/>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construct and launch a water bottle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investigate how air pressure and water create thrust.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record observations, compare results, and refine my design.</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explore how engineers use moving water to generate electricity in hydroelectric power systems.</a:t>
            </a:r>
          </a:p>
        </p:txBody>
      </p:sp>
      <p:sp>
        <p:nvSpPr>
          <p:cNvPr id="11" name="TextBox 10">
            <a:extLst>
              <a:ext uri="{FF2B5EF4-FFF2-40B4-BE49-F238E27FC236}">
                <a16:creationId xmlns:a16="http://schemas.microsoft.com/office/drawing/2014/main" id="{C693F7F1-369D-AC72-E335-938EC322C7C8}"/>
              </a:ext>
            </a:extLst>
          </p:cNvPr>
          <p:cNvSpPr txBox="1">
            <a:spLocks noGrp="1" noRot="1" noMove="1" noResize="1" noEditPoints="1" noAdjustHandles="1" noChangeArrowheads="1" noChangeShapeType="1"/>
          </p:cNvSpPr>
          <p:nvPr/>
        </p:nvSpPr>
        <p:spPr>
          <a:xfrm>
            <a:off x="6291943" y="3238982"/>
            <a:ext cx="4833257" cy="2409378"/>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describe how air pressure and water act as forces to launch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identify factors that affect the height and distance of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compare my results with my classmates and suggest improvements.</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connect my learning to real-world renewable energy systems, specifically hydroelectric power</a:t>
            </a:r>
          </a:p>
        </p:txBody>
      </p:sp>
      <p:pic>
        <p:nvPicPr>
          <p:cNvPr id="14" name="Graphic 13" descr="Renewable Energy with solid fill">
            <a:extLst>
              <a:ext uri="{FF2B5EF4-FFF2-40B4-BE49-F238E27FC236}">
                <a16:creationId xmlns:a16="http://schemas.microsoft.com/office/drawing/2014/main" id="{C1656235-D4DA-ADE6-DD3A-D7AD2A717C6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graphicFrame>
        <p:nvGraphicFramePr>
          <p:cNvPr id="3" name="Table 2">
            <a:extLst>
              <a:ext uri="{FF2B5EF4-FFF2-40B4-BE49-F238E27FC236}">
                <a16:creationId xmlns:a16="http://schemas.microsoft.com/office/drawing/2014/main" id="{B51CA83F-9B38-9108-4963-1AF0EC39883E}"/>
              </a:ext>
            </a:extLst>
          </p:cNvPr>
          <p:cNvGraphicFramePr>
            <a:graphicFrameLocks noGrp="1"/>
          </p:cNvGraphicFramePr>
          <p:nvPr>
            <p:extLst>
              <p:ext uri="{D42A27DB-BD31-4B8C-83A1-F6EECF244321}">
                <p14:modId xmlns:p14="http://schemas.microsoft.com/office/powerpoint/2010/main" val="187816456"/>
              </p:ext>
            </p:extLst>
          </p:nvPr>
        </p:nvGraphicFramePr>
        <p:xfrm>
          <a:off x="838200" y="1469049"/>
          <a:ext cx="10515600" cy="4178165"/>
        </p:xfrm>
        <a:graphic>
          <a:graphicData uri="http://schemas.openxmlformats.org/drawingml/2006/table">
            <a:tbl>
              <a:tblPr firstRow="1" bandRow="1">
                <a:tableStyleId>{21E4AEA4-8DFA-4A89-87EB-49C32662AFE0}</a:tableStyleId>
              </a:tblPr>
              <a:tblGrid>
                <a:gridCol w="7522030">
                  <a:extLst>
                    <a:ext uri="{9D8B030D-6E8A-4147-A177-3AD203B41FA5}">
                      <a16:colId xmlns:a16="http://schemas.microsoft.com/office/drawing/2014/main" val="403478616"/>
                    </a:ext>
                  </a:extLst>
                </a:gridCol>
                <a:gridCol w="2993570">
                  <a:extLst>
                    <a:ext uri="{9D8B030D-6E8A-4147-A177-3AD203B41FA5}">
                      <a16:colId xmlns:a16="http://schemas.microsoft.com/office/drawing/2014/main" val="86507278"/>
                    </a:ext>
                  </a:extLst>
                </a:gridCol>
              </a:tblGrid>
              <a:tr h="581525">
                <a:tc>
                  <a:txBody>
                    <a:bodyPr/>
                    <a:lstStyle/>
                    <a:p>
                      <a:endParaRPr lang="en-GB"/>
                    </a:p>
                  </a:txBody>
                  <a:tcPr/>
                </a:tc>
                <a:tc>
                  <a:txBody>
                    <a:bodyPr/>
                    <a:lstStyle/>
                    <a:p>
                      <a:endParaRPr lang="en-GB"/>
                    </a:p>
                  </a:txBody>
                  <a:tcPr/>
                </a:tc>
                <a:extLst>
                  <a:ext uri="{0D108BD9-81ED-4DB2-BD59-A6C34878D82A}">
                    <a16:rowId xmlns:a16="http://schemas.microsoft.com/office/drawing/2014/main" val="4137531856"/>
                  </a:ext>
                </a:extLst>
              </a:tr>
              <a:tr h="1290861">
                <a:tc>
                  <a:txBody>
                    <a:bodyPr/>
                    <a:lstStyle/>
                    <a:p>
                      <a:r>
                        <a:rPr lang="en-GB" sz="1400" kern="1200" dirty="0">
                          <a:solidFill>
                            <a:schemeClr val="dk1"/>
                          </a:solidFill>
                          <a:effectLst/>
                          <a:latin typeface="+mn-lt"/>
                          <a:ea typeface="+mn-ea"/>
                          <a:cs typeface="+mn-cs"/>
                        </a:rPr>
                        <a:t>Pupils work in teams to build a mini waterwheel using spoons and a cardboard wheel. </a:t>
                      </a:r>
                    </a:p>
                    <a:p>
                      <a:r>
                        <a:rPr lang="en-GB" sz="1400" kern="1200" dirty="0">
                          <a:solidFill>
                            <a:schemeClr val="dk1"/>
                          </a:solidFill>
                          <a:effectLst/>
                          <a:latin typeface="+mn-lt"/>
                          <a:ea typeface="+mn-ea"/>
                          <a:cs typeface="+mn-cs"/>
                        </a:rPr>
                        <a:t>Pupils pour water over their wheel and observe. Does it spin? Does it need improvement?</a:t>
                      </a:r>
                    </a:p>
                    <a:p>
                      <a:endParaRPr lang="en-GB" sz="1400" kern="1200" dirty="0">
                        <a:solidFill>
                          <a:schemeClr val="dk1"/>
                        </a:solidFill>
                        <a:effectLst/>
                        <a:latin typeface="+mn-lt"/>
                        <a:ea typeface="+mn-ea"/>
                        <a:cs typeface="+mn-cs"/>
                      </a:endParaRPr>
                    </a:p>
                    <a:p>
                      <a:r>
                        <a:rPr lang="en-GB" sz="1400" kern="1200" dirty="0">
                          <a:solidFill>
                            <a:schemeClr val="dk1"/>
                          </a:solidFill>
                          <a:effectLst/>
                          <a:latin typeface="+mn-lt"/>
                          <a:ea typeface="+mn-ea"/>
                          <a:cs typeface="+mn-cs"/>
                        </a:rPr>
                        <a:t>Explain how engineers test and improve designs. Pupils make changes (e.g., larger paddles, better balance) to see if it improves their waterwheel.</a:t>
                      </a:r>
                    </a:p>
                    <a:p>
                      <a:r>
                        <a:rPr lang="en-GB" sz="1400" kern="1200" dirty="0">
                          <a:solidFill>
                            <a:schemeClr val="dk1"/>
                          </a:solidFill>
                          <a:effectLst/>
                          <a:latin typeface="+mn-lt"/>
                          <a:ea typeface="+mn-ea"/>
                          <a:cs typeface="+mn-cs"/>
                        </a:rPr>
                        <a:t>Pupils retest their improved waterwheel and compare results.</a:t>
                      </a:r>
                    </a:p>
                    <a:p>
                      <a:endParaRPr lang="en-GB" sz="1400" kern="1200" dirty="0">
                        <a:solidFill>
                          <a:schemeClr val="dk1"/>
                        </a:solidFill>
                        <a:effectLst/>
                        <a:latin typeface="+mn-lt"/>
                        <a:ea typeface="+mn-ea"/>
                        <a:cs typeface="+mn-cs"/>
                      </a:endParaRPr>
                    </a:p>
                    <a:p>
                      <a:r>
                        <a:rPr lang="en-GB" sz="1400" kern="1200" dirty="0">
                          <a:solidFill>
                            <a:schemeClr val="dk1"/>
                          </a:solidFill>
                          <a:effectLst/>
                          <a:latin typeface="+mn-lt"/>
                          <a:ea typeface="+mn-ea"/>
                          <a:cs typeface="+mn-cs"/>
                        </a:rPr>
                        <a:t>Pupils complete the activity using materials provided and collect results on the pupil worksheet.</a:t>
                      </a:r>
                    </a:p>
                    <a:p>
                      <a:endParaRPr lang="en-GB" sz="1400" kern="1200" dirty="0">
                        <a:solidFill>
                          <a:schemeClr val="dk1"/>
                        </a:solidFill>
                        <a:effectLst/>
                        <a:latin typeface="+mn-lt"/>
                        <a:ea typeface="+mn-ea"/>
                        <a:cs typeface="+mn-cs"/>
                      </a:endParaRPr>
                    </a:p>
                  </a:txBody>
                  <a:tcPr/>
                </a:tc>
                <a:tc>
                  <a:txBody>
                    <a:bodyPr/>
                    <a:lstStyle/>
                    <a:p>
                      <a:r>
                        <a:rPr lang="en-GB" sz="1400" kern="1200" dirty="0">
                          <a:solidFill>
                            <a:schemeClr val="dk1"/>
                          </a:solidFill>
                          <a:effectLst/>
                          <a:latin typeface="+mn-lt"/>
                          <a:ea typeface="+mn-ea"/>
                          <a:cs typeface="+mn-cs"/>
                        </a:rPr>
                        <a:t>Pupil worksheet</a:t>
                      </a:r>
                      <a:endParaRPr lang="en-GB" sz="1400" dirty="0"/>
                    </a:p>
                  </a:txBody>
                  <a:tcPr/>
                </a:tc>
                <a:extLst>
                  <a:ext uri="{0D108BD9-81ED-4DB2-BD59-A6C34878D82A}">
                    <a16:rowId xmlns:a16="http://schemas.microsoft.com/office/drawing/2014/main" val="2169056112"/>
                  </a:ext>
                </a:extLst>
              </a:tr>
              <a:tr h="581525">
                <a:tc>
                  <a:txBody>
                    <a:bodyPr/>
                    <a:lstStyle/>
                    <a:p>
                      <a:r>
                        <a:rPr lang="en-GB" sz="1400" kern="1200" dirty="0">
                          <a:solidFill>
                            <a:schemeClr val="dk1"/>
                          </a:solidFill>
                          <a:effectLst/>
                          <a:latin typeface="+mn-lt"/>
                          <a:ea typeface="+mn-ea"/>
                          <a:cs typeface="+mn-cs"/>
                        </a:rPr>
                        <a:t>Reflection and discussion</a:t>
                      </a:r>
                    </a:p>
                    <a:p>
                      <a:r>
                        <a:rPr lang="en-GB" sz="1400" kern="1200" dirty="0">
                          <a:solidFill>
                            <a:schemeClr val="dk1"/>
                          </a:solidFill>
                          <a:effectLst/>
                          <a:latin typeface="+mn-lt"/>
                          <a:ea typeface="+mn-ea"/>
                          <a:cs typeface="+mn-cs"/>
                        </a:rPr>
                        <a:t>Pupils compare their findings</a:t>
                      </a:r>
                    </a:p>
                    <a:p>
                      <a:r>
                        <a:rPr lang="en-GB" sz="1400" kern="1200" dirty="0">
                          <a:solidFill>
                            <a:schemeClr val="dk1"/>
                          </a:solidFill>
                          <a:effectLst/>
                          <a:latin typeface="+mn-lt"/>
                          <a:ea typeface="+mn-ea"/>
                          <a:cs typeface="+mn-cs"/>
                        </a:rPr>
                        <a:t>Which team improved the most? What changes helped? </a:t>
                      </a:r>
                    </a:p>
                    <a:p>
                      <a:endParaRPr lang="en-GB" sz="1400" kern="1200" dirty="0">
                        <a:solidFill>
                          <a:schemeClr val="dk1"/>
                        </a:solidFill>
                        <a:effectLst/>
                        <a:latin typeface="+mn-lt"/>
                        <a:ea typeface="+mn-ea"/>
                        <a:cs typeface="+mn-cs"/>
                      </a:endParaRPr>
                    </a:p>
                    <a:p>
                      <a:r>
                        <a:rPr lang="en-GB" sz="1400" kern="1200" dirty="0">
                          <a:solidFill>
                            <a:schemeClr val="dk1"/>
                          </a:solidFill>
                          <a:effectLst/>
                          <a:latin typeface="+mn-lt"/>
                          <a:ea typeface="+mn-ea"/>
                          <a:cs typeface="+mn-cs"/>
                        </a:rPr>
                        <a:t>Factories no longer use waterwheels, but they still use water power.</a:t>
                      </a:r>
                    </a:p>
                    <a:p>
                      <a:r>
                        <a:rPr lang="en-GB" sz="1400" kern="1200" dirty="0">
                          <a:solidFill>
                            <a:schemeClr val="dk1"/>
                          </a:solidFill>
                          <a:effectLst/>
                          <a:latin typeface="+mn-lt"/>
                          <a:ea typeface="+mn-ea"/>
                          <a:cs typeface="+mn-cs"/>
                        </a:rPr>
                        <a:t>Hydroelectric power stations use the same idea, but now they generate electricity to power modern manufacturing.</a:t>
                      </a:r>
                    </a:p>
                  </a:txBody>
                  <a:tcPr/>
                </a:tc>
                <a:tc>
                  <a:txBody>
                    <a:bodyPr/>
                    <a:lstStyle/>
                    <a:p>
                      <a:endParaRPr lang="en-GB" sz="1400" dirty="0"/>
                    </a:p>
                  </a:txBody>
                  <a:tcPr/>
                </a:tc>
                <a:extLst>
                  <a:ext uri="{0D108BD9-81ED-4DB2-BD59-A6C34878D82A}">
                    <a16:rowId xmlns:a16="http://schemas.microsoft.com/office/drawing/2014/main" val="2204756618"/>
                  </a:ext>
                </a:extLst>
              </a:tr>
            </a:tbl>
          </a:graphicData>
        </a:graphic>
      </p:graphicFrame>
    </p:spTree>
    <p:extLst>
      <p:ext uri="{BB962C8B-B14F-4D97-AF65-F5344CB8AC3E}">
        <p14:creationId xmlns:p14="http://schemas.microsoft.com/office/powerpoint/2010/main" val="9333413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9599D-E637-5BA2-88CC-73AB8D2B576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A2B98BD-01BF-2268-298E-84288284428F}"/>
              </a:ext>
            </a:extLst>
          </p:cNvPr>
          <p:cNvSpPr>
            <a:spLocks noGrp="1"/>
          </p:cNvSpPr>
          <p:nvPr>
            <p:ph type="title"/>
          </p:nvPr>
        </p:nvSpPr>
        <p:spPr/>
        <p:txBody>
          <a:bodyPr/>
          <a:lstStyle/>
          <a:p>
            <a:r>
              <a:rPr lang="en-GB" dirty="0">
                <a:solidFill>
                  <a:schemeClr val="tx1"/>
                </a:solidFill>
              </a:rPr>
              <a:t>Renewable Energy: Water Wheel</a:t>
            </a:r>
          </a:p>
        </p:txBody>
      </p:sp>
      <p:sp>
        <p:nvSpPr>
          <p:cNvPr id="10" name="TextBox 9">
            <a:extLst>
              <a:ext uri="{FF2B5EF4-FFF2-40B4-BE49-F238E27FC236}">
                <a16:creationId xmlns:a16="http://schemas.microsoft.com/office/drawing/2014/main" id="{BB9560CB-A3CD-49C3-1E7D-1F7EC53F1D11}"/>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construct and launch a water bottle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investigate how air pressure and water create thrust.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record observations, compare results, and refine my design.</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explore how engineers use moving water to generate electricity in hydroelectric power systems.</a:t>
            </a:r>
          </a:p>
        </p:txBody>
      </p:sp>
      <p:sp>
        <p:nvSpPr>
          <p:cNvPr id="11" name="TextBox 10">
            <a:extLst>
              <a:ext uri="{FF2B5EF4-FFF2-40B4-BE49-F238E27FC236}">
                <a16:creationId xmlns:a16="http://schemas.microsoft.com/office/drawing/2014/main" id="{DE49D844-C150-DD43-0328-6E22221B7B2B}"/>
              </a:ext>
            </a:extLst>
          </p:cNvPr>
          <p:cNvSpPr txBox="1">
            <a:spLocks noGrp="1" noRot="1" noMove="1" noResize="1" noEditPoints="1" noAdjustHandles="1" noChangeArrowheads="1" noChangeShapeType="1"/>
          </p:cNvSpPr>
          <p:nvPr/>
        </p:nvSpPr>
        <p:spPr>
          <a:xfrm>
            <a:off x="6291943" y="3238982"/>
            <a:ext cx="4833257" cy="2409378"/>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describe how air pressure and water act as forces to launch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identify factors that affect the height and distance of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compare my results with my classmates and suggest improvements.</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connect my learning to real-world renewable energy systems, specifically hydroelectric power</a:t>
            </a:r>
          </a:p>
        </p:txBody>
      </p:sp>
      <p:sp>
        <p:nvSpPr>
          <p:cNvPr id="8" name="TextBox 7">
            <a:extLst>
              <a:ext uri="{FF2B5EF4-FFF2-40B4-BE49-F238E27FC236}">
                <a16:creationId xmlns:a16="http://schemas.microsoft.com/office/drawing/2014/main" id="{8B0B3840-E3CB-3D72-F91E-716106B3B7CF}"/>
              </a:ext>
            </a:extLst>
          </p:cNvPr>
          <p:cNvSpPr txBox="1"/>
          <p:nvPr/>
        </p:nvSpPr>
        <p:spPr>
          <a:xfrm>
            <a:off x="838201" y="1690688"/>
            <a:ext cx="9197050" cy="4051687"/>
          </a:xfrm>
          <a:prstGeom prst="rect">
            <a:avLst/>
          </a:prstGeom>
          <a:noFill/>
        </p:spPr>
        <p:txBody>
          <a:bodyPr wrap="square">
            <a:spAutoFit/>
          </a:bodyPr>
          <a:lstStyle/>
          <a:p>
            <a:pPr marL="342900" lvl="0" indent="-342900">
              <a:lnSpc>
                <a:spcPct val="107000"/>
              </a:lnSpc>
              <a:buFont typeface="+mj-lt"/>
              <a:buAutoNum type="arabicPeriod"/>
            </a:pPr>
            <a:r>
              <a:rPr lang="en-GB" sz="1500" b="1" dirty="0"/>
              <a:t>Use scissors to cut 10 plastic spoons in half at an angle.</a:t>
            </a:r>
            <a:r>
              <a:rPr lang="en-GB" sz="1500" dirty="0"/>
              <a:t> The spoons will serve as the paddles that actually turn the wheel when water passes over them.</a:t>
            </a:r>
          </a:p>
          <a:p>
            <a:pPr marL="342900" lvl="0" indent="-342900">
              <a:lnSpc>
                <a:spcPct val="107000"/>
              </a:lnSpc>
              <a:buFont typeface="+mj-lt"/>
              <a:buAutoNum type="arabicPeriod"/>
            </a:pPr>
            <a:r>
              <a:rPr lang="en-GB" sz="1500" b="1" dirty="0"/>
              <a:t>Cut a circle with a diameter equal to the length of a spoon.</a:t>
            </a:r>
            <a:r>
              <a:rPr lang="en-GB" sz="1500" dirty="0"/>
              <a:t> Lay one of the spoons you cut down on the </a:t>
            </a:r>
            <a:r>
              <a:rPr lang="en-GB" sz="1500" dirty="0" err="1"/>
              <a:t>styrofoam</a:t>
            </a:r>
            <a:r>
              <a:rPr lang="en-GB" sz="1500" dirty="0"/>
              <a:t> and draw a circle around it so the diameter of the circle is about as wide as your spoons.</a:t>
            </a:r>
          </a:p>
          <a:p>
            <a:pPr marL="342900" lvl="0" indent="-342900">
              <a:lnSpc>
                <a:spcPct val="107000"/>
              </a:lnSpc>
              <a:buFont typeface="+mj-lt"/>
              <a:buAutoNum type="arabicPeriod"/>
            </a:pPr>
            <a:r>
              <a:rPr lang="en-GB" sz="1500" b="1" dirty="0"/>
              <a:t>Insert the spoons into the outside edge of the </a:t>
            </a:r>
            <a:r>
              <a:rPr lang="en-GB" sz="1500" b="1" dirty="0" err="1"/>
              <a:t>styrofoam</a:t>
            </a:r>
            <a:r>
              <a:rPr lang="en-GB" sz="1500" b="1" dirty="0"/>
              <a:t>.</a:t>
            </a:r>
            <a:r>
              <a:rPr lang="en-GB" sz="1500" dirty="0"/>
              <a:t> Push the cut edge of the spoons you cut into the </a:t>
            </a:r>
            <a:r>
              <a:rPr lang="en-GB" sz="1500" dirty="0" err="1"/>
              <a:t>styrofoam</a:t>
            </a:r>
            <a:r>
              <a:rPr lang="en-GB" sz="1500" dirty="0"/>
              <a:t> until about 1 inch (2.5 cm) of the handle and the bowl of the spoon are exposed.</a:t>
            </a:r>
          </a:p>
          <a:p>
            <a:pPr marL="342900" lvl="0" indent="-342900">
              <a:lnSpc>
                <a:spcPct val="107000"/>
              </a:lnSpc>
              <a:buFont typeface="+mj-lt"/>
              <a:buAutoNum type="arabicPeriod"/>
            </a:pPr>
            <a:r>
              <a:rPr lang="en-GB" sz="1500" b="1" dirty="0"/>
              <a:t>Use a pencil to mark the </a:t>
            </a:r>
            <a:r>
              <a:rPr lang="en-GB" sz="1500" b="1" dirty="0" err="1"/>
              <a:t>center</a:t>
            </a:r>
            <a:r>
              <a:rPr lang="en-GB" sz="1500" b="1" dirty="0"/>
              <a:t> of 2 paper plates and your foam circle.</a:t>
            </a:r>
            <a:r>
              <a:rPr lang="en-GB" sz="1500" dirty="0"/>
              <a:t> It’s important that your skewer goes through the </a:t>
            </a:r>
            <a:r>
              <a:rPr lang="en-GB" sz="1500" dirty="0" err="1"/>
              <a:t>center</a:t>
            </a:r>
            <a:r>
              <a:rPr lang="en-GB" sz="1500" dirty="0"/>
              <a:t> of your wheel to ensure that it turns properly.</a:t>
            </a:r>
          </a:p>
          <a:p>
            <a:pPr marL="342900" lvl="0" indent="-342900">
              <a:lnSpc>
                <a:spcPct val="107000"/>
              </a:lnSpc>
              <a:buFont typeface="+mj-lt"/>
              <a:buAutoNum type="arabicPeriod"/>
            </a:pPr>
            <a:r>
              <a:rPr lang="en-GB" sz="1500" b="1" dirty="0"/>
              <a:t>Make a hole in the </a:t>
            </a:r>
            <a:r>
              <a:rPr lang="en-GB" sz="1500" b="1" dirty="0" err="1"/>
              <a:t>center</a:t>
            </a:r>
            <a:r>
              <a:rPr lang="en-GB" sz="1500" b="1" dirty="0"/>
              <a:t> with a wooden skewer.</a:t>
            </a:r>
            <a:r>
              <a:rPr lang="en-GB" sz="1500" dirty="0"/>
              <a:t> Once you’ve found your </a:t>
            </a:r>
            <a:r>
              <a:rPr lang="en-GB" sz="1500" dirty="0" err="1"/>
              <a:t>center</a:t>
            </a:r>
            <a:r>
              <a:rPr lang="en-GB" sz="1500" dirty="0"/>
              <a:t> points, use a skewer to make a hole by pushing it through the </a:t>
            </a:r>
            <a:r>
              <a:rPr lang="en-GB" sz="1500" dirty="0" err="1"/>
              <a:t>center</a:t>
            </a:r>
            <a:r>
              <a:rPr lang="en-GB" sz="1500" dirty="0"/>
              <a:t> of the plates and the foam</a:t>
            </a:r>
          </a:p>
          <a:p>
            <a:pPr marL="342900" lvl="0" indent="-342900">
              <a:lnSpc>
                <a:spcPct val="107000"/>
              </a:lnSpc>
              <a:buFont typeface="+mj-lt"/>
              <a:buAutoNum type="arabicPeriod"/>
            </a:pPr>
            <a:r>
              <a:rPr lang="en-GB" sz="1500" b="1" dirty="0"/>
              <a:t>Glue the plates to the sides of the foam disk.</a:t>
            </a:r>
            <a:r>
              <a:rPr lang="en-GB" sz="1500" dirty="0"/>
              <a:t> The 2 paper plates will serve to stabilize the foam disk and the spoons. </a:t>
            </a:r>
          </a:p>
          <a:p>
            <a:pPr marL="342900" lvl="0" indent="-342900">
              <a:lnSpc>
                <a:spcPct val="107000"/>
              </a:lnSpc>
              <a:buFont typeface="+mj-lt"/>
              <a:buAutoNum type="arabicPeriod"/>
            </a:pPr>
            <a:r>
              <a:rPr lang="en-GB" sz="1500" b="1" i="0" dirty="0">
                <a:effectLst/>
              </a:rPr>
              <a:t>Push the skewer through the </a:t>
            </a:r>
            <a:r>
              <a:rPr lang="en-GB" sz="1500" b="1" i="0" dirty="0" err="1">
                <a:effectLst/>
              </a:rPr>
              <a:t>center</a:t>
            </a:r>
            <a:r>
              <a:rPr lang="en-GB" sz="1500" b="1" i="0" dirty="0">
                <a:effectLst/>
              </a:rPr>
              <a:t> of the wheel.</a:t>
            </a:r>
          </a:p>
          <a:p>
            <a:pPr marL="342900" lvl="0" indent="-342900">
              <a:lnSpc>
                <a:spcPct val="107000"/>
              </a:lnSpc>
              <a:buFont typeface="+mj-lt"/>
              <a:buAutoNum type="arabicPeriod"/>
            </a:pPr>
            <a:r>
              <a:rPr lang="en-GB" sz="1500" b="1" dirty="0"/>
              <a:t>Set your wheel on a bucket and fill a glass with water.</a:t>
            </a:r>
            <a:r>
              <a:rPr lang="en-GB" sz="1500" dirty="0"/>
              <a:t> </a:t>
            </a:r>
          </a:p>
          <a:p>
            <a:pPr marL="342900" lvl="0" indent="-342900">
              <a:lnSpc>
                <a:spcPct val="107000"/>
              </a:lnSpc>
              <a:buFont typeface="+mj-lt"/>
              <a:buAutoNum type="arabicPeriod"/>
            </a:pPr>
            <a:r>
              <a:rPr lang="en-GB" sz="1500" b="1" dirty="0"/>
              <a:t>Slowly pour the water onto the spoons to turn the wheel</a:t>
            </a:r>
            <a:endParaRPr lang="en-GB" sz="1500" dirty="0"/>
          </a:p>
          <a:p>
            <a:pPr marL="342900" lvl="0" indent="-342900">
              <a:lnSpc>
                <a:spcPct val="107000"/>
              </a:lnSpc>
              <a:buFont typeface="+mj-lt"/>
              <a:buAutoNum type="arabicPeriod"/>
            </a:pP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BC6528F2-2CFE-2458-1D5F-246C5FB63D03}"/>
              </a:ext>
            </a:extLst>
          </p:cNvPr>
          <p:cNvPicPr>
            <a:picLocks noChangeAspect="1"/>
          </p:cNvPicPr>
          <p:nvPr/>
        </p:nvPicPr>
        <p:blipFill>
          <a:blip r:embed="rId2"/>
          <a:stretch>
            <a:fillRect/>
          </a:stretch>
        </p:blipFill>
        <p:spPr>
          <a:xfrm>
            <a:off x="8406260" y="4522826"/>
            <a:ext cx="2958424" cy="2049294"/>
          </a:xfrm>
          <a:prstGeom prst="rect">
            <a:avLst/>
          </a:prstGeom>
        </p:spPr>
      </p:pic>
      <p:pic>
        <p:nvPicPr>
          <p:cNvPr id="2" name="Graphic 1" descr="Renewable Energy with solid fill">
            <a:extLst>
              <a:ext uri="{FF2B5EF4-FFF2-40B4-BE49-F238E27FC236}">
                <a16:creationId xmlns:a16="http://schemas.microsoft.com/office/drawing/2014/main" id="{AAD39EC2-0986-CB20-4FDD-3324B395369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134600" y="570706"/>
            <a:ext cx="914400" cy="914400"/>
          </a:xfrm>
          <a:prstGeom prst="rect">
            <a:avLst/>
          </a:prstGeom>
        </p:spPr>
      </p:pic>
    </p:spTree>
    <p:extLst>
      <p:ext uri="{BB962C8B-B14F-4D97-AF65-F5344CB8AC3E}">
        <p14:creationId xmlns:p14="http://schemas.microsoft.com/office/powerpoint/2010/main" val="22691084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690E7-A727-07A1-C12C-579949A049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1856FF-2540-3749-2451-53EC193EC80B}"/>
              </a:ext>
            </a:extLst>
          </p:cNvPr>
          <p:cNvSpPr>
            <a:spLocks noGrp="1"/>
          </p:cNvSpPr>
          <p:nvPr>
            <p:ph type="ctrTitle"/>
          </p:nvPr>
        </p:nvSpPr>
        <p:spPr/>
        <p:txBody>
          <a:bodyPr/>
          <a:lstStyle/>
          <a:p>
            <a:r>
              <a:rPr lang="en-GB" dirty="0"/>
              <a:t>Power Lines</a:t>
            </a:r>
          </a:p>
        </p:txBody>
      </p:sp>
      <p:sp>
        <p:nvSpPr>
          <p:cNvPr id="3" name="Subtitle 2">
            <a:extLst>
              <a:ext uri="{FF2B5EF4-FFF2-40B4-BE49-F238E27FC236}">
                <a16:creationId xmlns:a16="http://schemas.microsoft.com/office/drawing/2014/main" id="{07F059A5-97EA-9737-A601-57B18C78CE35}"/>
              </a:ext>
            </a:extLst>
          </p:cNvPr>
          <p:cNvSpPr>
            <a:spLocks noGrp="1"/>
          </p:cNvSpPr>
          <p:nvPr>
            <p:ph type="subTitle" idx="1"/>
          </p:nvPr>
        </p:nvSpPr>
        <p:spPr/>
        <p:txBody>
          <a:bodyPr/>
          <a:lstStyle/>
          <a:p>
            <a:r>
              <a:rPr lang="en-GB" dirty="0"/>
              <a:t>Level One</a:t>
            </a:r>
          </a:p>
        </p:txBody>
      </p:sp>
    </p:spTree>
    <p:extLst>
      <p:ext uri="{BB962C8B-B14F-4D97-AF65-F5344CB8AC3E}">
        <p14:creationId xmlns:p14="http://schemas.microsoft.com/office/powerpoint/2010/main" val="3541018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2C200-C669-17E0-ECBF-F53A1E70CC5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D620DEF-EED3-32D8-FD67-B1A774225D86}"/>
              </a:ext>
            </a:extLst>
          </p:cNvPr>
          <p:cNvSpPr>
            <a:spLocks noGrp="1"/>
          </p:cNvSpPr>
          <p:nvPr>
            <p:ph type="title"/>
          </p:nvPr>
        </p:nvSpPr>
        <p:spPr/>
        <p:txBody>
          <a:bodyPr/>
          <a:lstStyle/>
          <a:p>
            <a:r>
              <a:rPr lang="en-GB" dirty="0">
                <a:solidFill>
                  <a:schemeClr val="tx1"/>
                </a:solidFill>
              </a:rPr>
              <a:t>Renewable Energy: Power Lines</a:t>
            </a:r>
          </a:p>
        </p:txBody>
      </p:sp>
      <p:sp>
        <p:nvSpPr>
          <p:cNvPr id="7" name="TextBox 6">
            <a:extLst>
              <a:ext uri="{FF2B5EF4-FFF2-40B4-BE49-F238E27FC236}">
                <a16:creationId xmlns:a16="http://schemas.microsoft.com/office/drawing/2014/main" id="{D4036BB3-33DF-FB6F-6369-FB0C2760AB20}"/>
              </a:ext>
            </a:extLst>
          </p:cNvPr>
          <p:cNvSpPr txBox="1"/>
          <p:nvPr/>
        </p:nvSpPr>
        <p:spPr>
          <a:xfrm>
            <a:off x="1001486" y="1578429"/>
            <a:ext cx="6324600" cy="923330"/>
          </a:xfrm>
          <a:prstGeom prst="rect">
            <a:avLst/>
          </a:prstGeom>
          <a:noFill/>
        </p:spPr>
        <p:txBody>
          <a:bodyPr wrap="square" rtlCol="0">
            <a:spAutoFit/>
          </a:bodyPr>
          <a:lstStyle/>
          <a:p>
            <a:r>
              <a:rPr lang="en-GB" sz="1800" b="1" kern="100" dirty="0">
                <a:effectLst/>
                <a:latin typeface="Aptos" panose="020B0004020202020204" pitchFamily="34" charset="0"/>
                <a:ea typeface="Aptos" panose="020B0004020202020204" pitchFamily="34" charset="0"/>
                <a:cs typeface="Times New Roman" panose="02020603050405020304" pitchFamily="18" charset="0"/>
              </a:rPr>
              <a:t>Aim:</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To introduce primary pupils to the basics of power generation and energy transmission, and develop their understanding through a practical model-building activity.</a:t>
            </a:r>
          </a:p>
        </p:txBody>
      </p:sp>
      <p:sp>
        <p:nvSpPr>
          <p:cNvPr id="8" name="Rectangle 7">
            <a:extLst>
              <a:ext uri="{FF2B5EF4-FFF2-40B4-BE49-F238E27FC236}">
                <a16:creationId xmlns:a16="http://schemas.microsoft.com/office/drawing/2014/main" id="{7C3E641D-EB26-50DC-9DFC-D3C62DB1A2EC}"/>
              </a:ext>
            </a:extLst>
          </p:cNvPr>
          <p:cNvSpPr>
            <a:spLocks noGrp="1" noRot="1" noMove="1" noResize="1" noEditPoints="1" noAdjustHandles="1" noChangeArrowheads="1" noChangeShapeType="1"/>
          </p:cNvSpPr>
          <p:nvPr/>
        </p:nvSpPr>
        <p:spPr>
          <a:xfrm>
            <a:off x="1001486" y="3058886"/>
            <a:ext cx="4985657" cy="2917371"/>
          </a:xfrm>
          <a:prstGeom prst="rect">
            <a:avLst/>
          </a:prstGeom>
          <a:solidFill>
            <a:srgbClr val="52B0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5FFEB15A-BF36-245F-8D35-33C8B4F64C65}"/>
              </a:ext>
            </a:extLst>
          </p:cNvPr>
          <p:cNvSpPr>
            <a:spLocks noGrp="1" noRot="1" noMove="1" noResize="1" noEditPoints="1" noAdjustHandles="1" noChangeArrowheads="1" noChangeShapeType="1"/>
          </p:cNvSpPr>
          <p:nvPr/>
        </p:nvSpPr>
        <p:spPr>
          <a:xfrm>
            <a:off x="6139543" y="3058885"/>
            <a:ext cx="4985657" cy="2917371"/>
          </a:xfrm>
          <a:prstGeom prst="rect">
            <a:avLst/>
          </a:prstGeom>
          <a:solidFill>
            <a:srgbClr val="52B0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EEA4FB1D-C242-67AC-CCED-8B57987F6159}"/>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Understand that electricity is generated at power stations</a:t>
            </a:r>
          </a:p>
          <a:p>
            <a:pPr marL="342900" lvl="0" indent="-342900">
              <a:lnSpc>
                <a:spcPct val="107000"/>
              </a:lnSpc>
              <a:buFont typeface="Symbol" panose="05050102010706020507" pitchFamily="18" charset="2"/>
              <a:buChar char=""/>
            </a:pPr>
            <a:r>
              <a:rPr lang="en-GB" sz="15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Discover how electricity travels from power stations to homes and schools</a:t>
            </a:r>
          </a:p>
          <a:p>
            <a:pPr marL="342900" lvl="0" indent="-342900">
              <a:lnSpc>
                <a:spcPct val="107000"/>
              </a:lnSpc>
              <a:buFont typeface="Symbol" panose="05050102010706020507" pitchFamily="18" charset="2"/>
              <a:buChar char=""/>
            </a:pPr>
            <a:r>
              <a:rPr lang="en-GB" sz="15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Explore different types of energy generation (renewable and non-renewable)</a:t>
            </a:r>
          </a:p>
          <a:p>
            <a:pPr marL="342900" lvl="0" indent="-342900">
              <a:lnSpc>
                <a:spcPct val="107000"/>
              </a:lnSpc>
              <a:buFont typeface="Symbol" panose="05050102010706020507" pitchFamily="18" charset="2"/>
              <a:buChar char=""/>
            </a:pPr>
            <a:r>
              <a:rPr lang="en-GB" sz="15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Design and build a simple model of power lines</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7AECC4BF-A022-C7FB-29D2-118B56F70692}"/>
              </a:ext>
            </a:extLst>
          </p:cNvPr>
          <p:cNvSpPr txBox="1">
            <a:spLocks noGrp="1" noRot="1" noMove="1" noResize="1" noEditPoints="1" noAdjustHandles="1" noChangeArrowheads="1" noChangeShapeType="1"/>
          </p:cNvSpPr>
          <p:nvPr/>
        </p:nvSpPr>
        <p:spPr>
          <a:xfrm>
            <a:off x="6291943" y="3238982"/>
            <a:ext cx="4833257" cy="2656368"/>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explain where electricity comes from</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describe how electricity gets from power stations to our homes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name at least two different ways to generate electricity</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build a model of power lines using simple materials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make decisions about materials based on a budget</a:t>
            </a:r>
          </a:p>
        </p:txBody>
      </p:sp>
      <p:sp>
        <p:nvSpPr>
          <p:cNvPr id="12" name="TextBox 11">
            <a:extLst>
              <a:ext uri="{FF2B5EF4-FFF2-40B4-BE49-F238E27FC236}">
                <a16:creationId xmlns:a16="http://schemas.microsoft.com/office/drawing/2014/main" id="{2D4E3938-DCFF-EE80-B8BA-FFDE557B8462}"/>
              </a:ext>
            </a:extLst>
          </p:cNvPr>
          <p:cNvSpPr txBox="1"/>
          <p:nvPr/>
        </p:nvSpPr>
        <p:spPr>
          <a:xfrm>
            <a:off x="7043057" y="1578429"/>
            <a:ext cx="4082143" cy="369332"/>
          </a:xfrm>
          <a:prstGeom prst="rect">
            <a:avLst/>
          </a:prstGeom>
          <a:noFill/>
        </p:spPr>
        <p:txBody>
          <a:bodyPr wrap="square" numCol="2" rtlCol="0">
            <a:spAutoFit/>
          </a:bodyPr>
          <a:lstStyle/>
          <a:p>
            <a:r>
              <a:rPr lang="en-GB" b="1" kern="100" dirty="0" err="1">
                <a:latin typeface="Aptos" panose="020B0004020202020204" pitchFamily="34" charset="0"/>
                <a:ea typeface="Aptos" panose="020B0004020202020204" pitchFamily="34" charset="0"/>
                <a:cs typeface="Times New Roman" panose="02020603050405020304" pitchFamily="18" charset="0"/>
              </a:rPr>
              <a:t>CfE</a:t>
            </a:r>
            <a:r>
              <a:rPr lang="en-GB" b="1" kern="100" dirty="0">
                <a:latin typeface="Aptos" panose="020B0004020202020204" pitchFamily="34" charset="0"/>
                <a:ea typeface="Aptos" panose="020B0004020202020204" pitchFamily="34" charset="0"/>
                <a:cs typeface="Times New Roman" panose="02020603050405020304" pitchFamily="18" charset="0"/>
              </a:rPr>
              <a:t> Links</a:t>
            </a:r>
            <a:endParaRPr lang="en-GB" sz="18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84009CF0-6B85-8AC0-D6DA-6AE5F2E39981}"/>
              </a:ext>
            </a:extLst>
          </p:cNvPr>
          <p:cNvSpPr txBox="1"/>
          <p:nvPr/>
        </p:nvSpPr>
        <p:spPr>
          <a:xfrm>
            <a:off x="7043057" y="1887754"/>
            <a:ext cx="4082143" cy="1046440"/>
          </a:xfrm>
          <a:prstGeom prst="rect">
            <a:avLst/>
          </a:prstGeom>
          <a:noFill/>
        </p:spPr>
        <p:txBody>
          <a:bodyPr wrap="square" numCol="2" rtlCol="0">
            <a:spAutoFit/>
          </a:bodyPr>
          <a:lstStyle/>
          <a:p>
            <a:pPr>
              <a:spcAft>
                <a:spcPts val="800"/>
              </a:spcAft>
            </a:pPr>
            <a:r>
              <a:rPr lang="en-GB" sz="1400" b="1" kern="100" dirty="0">
                <a:effectLst/>
                <a:latin typeface="Aptos" panose="020B0004020202020204" pitchFamily="34" charset="0"/>
                <a:ea typeface="Aptos" panose="020B0004020202020204" pitchFamily="34" charset="0"/>
                <a:cs typeface="Times New Roman" panose="02020603050405020304" pitchFamily="18" charset="0"/>
              </a:rPr>
              <a:t>SCN 1-07a</a:t>
            </a:r>
          </a:p>
          <a:p>
            <a:pPr>
              <a:spcAft>
                <a:spcPts val="800"/>
              </a:spcAft>
            </a:pPr>
            <a:r>
              <a:rPr lang="en-GB" sz="1400" b="1" kern="100" dirty="0">
                <a:latin typeface="Aptos" panose="020B0004020202020204" pitchFamily="34" charset="0"/>
                <a:ea typeface="Aptos" panose="020B0004020202020204" pitchFamily="34" charset="0"/>
                <a:cs typeface="Times New Roman" panose="02020603050405020304" pitchFamily="18" charset="0"/>
              </a:rPr>
              <a:t>TCH 1-09a</a:t>
            </a:r>
            <a:r>
              <a:rPr lang="en-GB" sz="1400" kern="100" dirty="0">
                <a:effectLst/>
                <a:latin typeface="Aptos" panose="020B0004020202020204" pitchFamily="34" charset="0"/>
                <a:ea typeface="Aptos" panose="020B0004020202020204" pitchFamily="34" charset="0"/>
                <a:cs typeface="Times New Roman" panose="02020603050405020304" pitchFamily="18" charset="0"/>
              </a:rPr>
              <a:t>  </a:t>
            </a:r>
          </a:p>
          <a:p>
            <a:pPr>
              <a:spcAft>
                <a:spcPts val="800"/>
              </a:spcAft>
            </a:pPr>
            <a:endParaRPr lang="en-GB" sz="1400" kern="100" dirty="0">
              <a:latin typeface="Aptos" panose="020B0004020202020204" pitchFamily="34" charset="0"/>
              <a:ea typeface="Aptos" panose="020B0004020202020204" pitchFamily="34" charset="0"/>
              <a:cs typeface="Times New Roman" panose="02020603050405020304" pitchFamily="18" charset="0"/>
            </a:endParaRPr>
          </a:p>
          <a:p>
            <a:pPr>
              <a:spcAft>
                <a:spcPts val="800"/>
              </a:spcAft>
            </a:pP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4" name="Graphic 13" descr="Renewable Energy with solid fill">
            <a:extLst>
              <a:ext uri="{FF2B5EF4-FFF2-40B4-BE49-F238E27FC236}">
                <a16:creationId xmlns:a16="http://schemas.microsoft.com/office/drawing/2014/main" id="{91F32E4D-27E4-5C6F-EEFC-BC44593235B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spTree>
    <p:extLst>
      <p:ext uri="{BB962C8B-B14F-4D97-AF65-F5344CB8AC3E}">
        <p14:creationId xmlns:p14="http://schemas.microsoft.com/office/powerpoint/2010/main" val="9765823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D6CA9-D121-33DF-66B8-C28A34F6D33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199E2F4-5ADB-B341-4E13-21EE711F7FF8}"/>
              </a:ext>
            </a:extLst>
          </p:cNvPr>
          <p:cNvSpPr>
            <a:spLocks noGrp="1"/>
          </p:cNvSpPr>
          <p:nvPr>
            <p:ph type="title"/>
          </p:nvPr>
        </p:nvSpPr>
        <p:spPr/>
        <p:txBody>
          <a:bodyPr/>
          <a:lstStyle/>
          <a:p>
            <a:r>
              <a:rPr lang="en-GB" dirty="0">
                <a:solidFill>
                  <a:schemeClr val="tx1"/>
                </a:solidFill>
              </a:rPr>
              <a:t>Renewable Energy: Power Lines</a:t>
            </a:r>
          </a:p>
        </p:txBody>
      </p:sp>
      <p:sp>
        <p:nvSpPr>
          <p:cNvPr id="7" name="TextBox 6">
            <a:extLst>
              <a:ext uri="{FF2B5EF4-FFF2-40B4-BE49-F238E27FC236}">
                <a16:creationId xmlns:a16="http://schemas.microsoft.com/office/drawing/2014/main" id="{30D6FF3E-AEC8-3FAE-118B-564ECD427859}"/>
              </a:ext>
            </a:extLst>
          </p:cNvPr>
          <p:cNvSpPr txBox="1"/>
          <p:nvPr/>
        </p:nvSpPr>
        <p:spPr>
          <a:xfrm>
            <a:off x="1072243" y="1825217"/>
            <a:ext cx="10047514" cy="369332"/>
          </a:xfrm>
          <a:prstGeom prst="rect">
            <a:avLst/>
          </a:prstGeom>
          <a:noFill/>
        </p:spPr>
        <p:txBody>
          <a:bodyPr wrap="square" rtlCol="0">
            <a:spAutoFit/>
          </a:bodyPr>
          <a:lstStyle/>
          <a:p>
            <a:r>
              <a:rPr lang="en-GB" sz="1800" b="1" kern="100" dirty="0">
                <a:effectLst/>
                <a:latin typeface="Aptos" panose="020B0004020202020204" pitchFamily="34" charset="0"/>
                <a:ea typeface="Aptos" panose="020B0004020202020204" pitchFamily="34" charset="0"/>
                <a:cs typeface="Times New Roman" panose="02020603050405020304" pitchFamily="18" charset="0"/>
              </a:rPr>
              <a:t>Materials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72969CAA-178B-FAF4-EF54-A0319365C347}"/>
              </a:ext>
            </a:extLst>
          </p:cNvPr>
          <p:cNvGraphicFramePr>
            <a:graphicFrameLocks noGrp="1"/>
          </p:cNvGraphicFramePr>
          <p:nvPr>
            <p:extLst>
              <p:ext uri="{D42A27DB-BD31-4B8C-83A1-F6EECF244321}">
                <p14:modId xmlns:p14="http://schemas.microsoft.com/office/powerpoint/2010/main" val="1757593307"/>
              </p:ext>
            </p:extLst>
          </p:nvPr>
        </p:nvGraphicFramePr>
        <p:xfrm>
          <a:off x="1072243" y="2536364"/>
          <a:ext cx="10138459" cy="3600000"/>
        </p:xfrm>
        <a:graphic>
          <a:graphicData uri="http://schemas.openxmlformats.org/drawingml/2006/table">
            <a:tbl>
              <a:tblPr firstRow="1" firstCol="1" bandRow="1">
                <a:tableStyleId>{21E4AEA4-8DFA-4A89-87EB-49C32662AFE0}</a:tableStyleId>
              </a:tblPr>
              <a:tblGrid>
                <a:gridCol w="6849308">
                  <a:extLst>
                    <a:ext uri="{9D8B030D-6E8A-4147-A177-3AD203B41FA5}">
                      <a16:colId xmlns:a16="http://schemas.microsoft.com/office/drawing/2014/main" val="2585776881"/>
                    </a:ext>
                  </a:extLst>
                </a:gridCol>
                <a:gridCol w="3289151">
                  <a:extLst>
                    <a:ext uri="{9D8B030D-6E8A-4147-A177-3AD203B41FA5}">
                      <a16:colId xmlns:a16="http://schemas.microsoft.com/office/drawing/2014/main" val="1455713358"/>
                    </a:ext>
                  </a:extLst>
                </a:gridCol>
              </a:tblGrid>
              <a:tr h="360000">
                <a:tc>
                  <a:txBody>
                    <a:bodyPr/>
                    <a:lstStyle/>
                    <a:p>
                      <a:pPr>
                        <a:lnSpc>
                          <a:spcPct val="107000"/>
                        </a:lnSpc>
                        <a:spcAft>
                          <a:spcPts val="800"/>
                        </a:spcAft>
                        <a:buNone/>
                      </a:pPr>
                      <a:r>
                        <a:rPr lang="en-GB" sz="1400" kern="100">
                          <a:effectLst/>
                        </a:rPr>
                        <a:t>Item</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tc>
                  <a:txBody>
                    <a:bodyPr/>
                    <a:lstStyle/>
                    <a:p>
                      <a:pPr>
                        <a:lnSpc>
                          <a:spcPct val="107000"/>
                        </a:lnSpc>
                        <a:spcAft>
                          <a:spcPts val="800"/>
                        </a:spcAft>
                        <a:buNone/>
                      </a:pPr>
                      <a:r>
                        <a:rPr lang="en-GB" sz="1400" kern="100">
                          <a:effectLst/>
                        </a:rPr>
                        <a:t>Quantity per group</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extLst>
                  <a:ext uri="{0D108BD9-81ED-4DB2-BD59-A6C34878D82A}">
                    <a16:rowId xmlns:a16="http://schemas.microsoft.com/office/drawing/2014/main" val="4214488420"/>
                  </a:ext>
                </a:extLst>
              </a:tr>
              <a:tr h="360000">
                <a:tc>
                  <a:txBody>
                    <a:bodyPr/>
                    <a:lstStyle/>
                    <a:p>
                      <a:pPr>
                        <a:lnSpc>
                          <a:spcPct val="107000"/>
                        </a:lnSpc>
                        <a:spcAft>
                          <a:spcPts val="800"/>
                        </a:spcAft>
                        <a:buNone/>
                      </a:pPr>
                      <a:r>
                        <a:rPr lang="en-GB" sz="1400" kern="100" dirty="0">
                          <a:effectLst/>
                        </a:rPr>
                        <a:t>Lollipop Sticks</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tc>
                  <a:txBody>
                    <a:bodyPr/>
                    <a:lstStyle/>
                    <a:p>
                      <a:pPr>
                        <a:lnSpc>
                          <a:spcPct val="107000"/>
                        </a:lnSpc>
                        <a:spcAft>
                          <a:spcPts val="800"/>
                        </a:spcAft>
                        <a:buNone/>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40</a:t>
                      </a:r>
                    </a:p>
                  </a:txBody>
                  <a:tcPr marL="131316" marR="131316" marT="0" marB="0"/>
                </a:tc>
                <a:extLst>
                  <a:ext uri="{0D108BD9-81ED-4DB2-BD59-A6C34878D82A}">
                    <a16:rowId xmlns:a16="http://schemas.microsoft.com/office/drawing/2014/main" val="3758153656"/>
                  </a:ext>
                </a:extLst>
              </a:tr>
              <a:tr h="360000">
                <a:tc>
                  <a:txBody>
                    <a:bodyPr/>
                    <a:lstStyle/>
                    <a:p>
                      <a:pPr>
                        <a:lnSpc>
                          <a:spcPct val="107000"/>
                        </a:lnSpc>
                        <a:spcAft>
                          <a:spcPts val="800"/>
                        </a:spcAft>
                        <a:buNone/>
                      </a:pPr>
                      <a:r>
                        <a:rPr lang="en-GB" sz="1400" kern="100" dirty="0">
                          <a:effectLst/>
                        </a:rPr>
                        <a:t>Blu Tac</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tc>
                  <a:txBody>
                    <a:bodyPr/>
                    <a:lstStyle/>
                    <a:p>
                      <a:pPr>
                        <a:lnSpc>
                          <a:spcPct val="107000"/>
                        </a:lnSpc>
                        <a:spcAft>
                          <a:spcPts val="800"/>
                        </a:spcAft>
                        <a:buNone/>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1</a:t>
                      </a:r>
                    </a:p>
                  </a:txBody>
                  <a:tcPr marL="131316" marR="131316" marT="0" marB="0"/>
                </a:tc>
                <a:extLst>
                  <a:ext uri="{0D108BD9-81ED-4DB2-BD59-A6C34878D82A}">
                    <a16:rowId xmlns:a16="http://schemas.microsoft.com/office/drawing/2014/main" val="1672318944"/>
                  </a:ext>
                </a:extLst>
              </a:tr>
              <a:tr h="360000">
                <a:tc>
                  <a:txBody>
                    <a:bodyPr/>
                    <a:lstStyle/>
                    <a:p>
                      <a:pPr>
                        <a:lnSpc>
                          <a:spcPct val="107000"/>
                        </a:lnSpc>
                        <a:spcAft>
                          <a:spcPts val="800"/>
                        </a:spcAft>
                        <a:buNone/>
                      </a:pPr>
                      <a:r>
                        <a:rPr lang="en-GB" sz="1400" kern="100" dirty="0">
                          <a:effectLst/>
                        </a:rPr>
                        <a:t>String</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tc>
                  <a:txBody>
                    <a:bodyPr/>
                    <a:lstStyle/>
                    <a:p>
                      <a:pPr>
                        <a:lnSpc>
                          <a:spcPct val="107000"/>
                        </a:lnSpc>
                        <a:spcAft>
                          <a:spcPts val="800"/>
                        </a:spcAft>
                        <a:buNone/>
                      </a:pPr>
                      <a:r>
                        <a:rPr lang="en-GB" sz="1400" kern="100" dirty="0">
                          <a:effectLst/>
                        </a:rPr>
                        <a:t>1</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extLst>
                  <a:ext uri="{0D108BD9-81ED-4DB2-BD59-A6C34878D82A}">
                    <a16:rowId xmlns:a16="http://schemas.microsoft.com/office/drawing/2014/main" val="1816988301"/>
                  </a:ext>
                </a:extLst>
              </a:tr>
              <a:tr h="360000">
                <a:tc>
                  <a:txBody>
                    <a:bodyPr/>
                    <a:lstStyle/>
                    <a:p>
                      <a:pPr>
                        <a:lnSpc>
                          <a:spcPct val="107000"/>
                        </a:lnSpc>
                        <a:spcAft>
                          <a:spcPts val="800"/>
                        </a:spcAft>
                        <a:buNone/>
                      </a:pPr>
                      <a:r>
                        <a:rPr lang="en-GB" sz="1400" kern="100" dirty="0">
                          <a:effectLst/>
                        </a:rPr>
                        <a:t>Sellotape</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tc>
                  <a:txBody>
                    <a:bodyPr/>
                    <a:lstStyle/>
                    <a:p>
                      <a:pPr>
                        <a:lnSpc>
                          <a:spcPct val="107000"/>
                        </a:lnSpc>
                        <a:spcAft>
                          <a:spcPts val="800"/>
                        </a:spcAft>
                        <a:buNone/>
                      </a:pPr>
                      <a:r>
                        <a:rPr lang="en-GB" sz="1400" kern="100" dirty="0">
                          <a:effectLst/>
                        </a:rPr>
                        <a:t>1</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extLst>
                  <a:ext uri="{0D108BD9-81ED-4DB2-BD59-A6C34878D82A}">
                    <a16:rowId xmlns:a16="http://schemas.microsoft.com/office/drawing/2014/main" val="3164655055"/>
                  </a:ext>
                </a:extLst>
              </a:tr>
              <a:tr h="360000">
                <a:tc>
                  <a:txBody>
                    <a:bodyPr/>
                    <a:lstStyle/>
                    <a:p>
                      <a:pPr>
                        <a:lnSpc>
                          <a:spcPct val="107000"/>
                        </a:lnSpc>
                        <a:spcAft>
                          <a:spcPts val="800"/>
                        </a:spcAft>
                        <a:buNone/>
                      </a:pPr>
                      <a:r>
                        <a:rPr lang="en-GB" sz="1400" kern="100" dirty="0">
                          <a:effectLst/>
                        </a:rPr>
                        <a:t>Paper Clips </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tc>
                  <a:txBody>
                    <a:bodyPr/>
                    <a:lstStyle/>
                    <a:p>
                      <a:pPr>
                        <a:lnSpc>
                          <a:spcPct val="107000"/>
                        </a:lnSpc>
                        <a:spcAft>
                          <a:spcPts val="800"/>
                        </a:spcAft>
                        <a:buNone/>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40</a:t>
                      </a:r>
                    </a:p>
                  </a:txBody>
                  <a:tcPr marL="131316" marR="131316" marT="0" marB="0"/>
                </a:tc>
                <a:extLst>
                  <a:ext uri="{0D108BD9-81ED-4DB2-BD59-A6C34878D82A}">
                    <a16:rowId xmlns:a16="http://schemas.microsoft.com/office/drawing/2014/main" val="150401625"/>
                  </a:ext>
                </a:extLst>
              </a:tr>
              <a:tr h="360000">
                <a:tc>
                  <a:txBody>
                    <a:bodyPr/>
                    <a:lstStyle/>
                    <a:p>
                      <a:pPr>
                        <a:lnSpc>
                          <a:spcPct val="107000"/>
                        </a:lnSpc>
                        <a:spcAft>
                          <a:spcPts val="800"/>
                        </a:spcAft>
                        <a:buNone/>
                      </a:pPr>
                      <a:r>
                        <a:rPr lang="en-GB" sz="1400" kern="100" dirty="0">
                          <a:effectLst/>
                        </a:rPr>
                        <a:t>Worksheet</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tc>
                  <a:txBody>
                    <a:bodyPr/>
                    <a:lstStyle/>
                    <a:p>
                      <a:pPr>
                        <a:lnSpc>
                          <a:spcPct val="107000"/>
                        </a:lnSpc>
                        <a:spcAft>
                          <a:spcPts val="800"/>
                        </a:spcAft>
                        <a:buNone/>
                      </a:pPr>
                      <a:r>
                        <a:rPr lang="en-GB" sz="1400" kern="100" dirty="0">
                          <a:effectLst/>
                        </a:rPr>
                        <a:t>1</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extLst>
                  <a:ext uri="{0D108BD9-81ED-4DB2-BD59-A6C34878D82A}">
                    <a16:rowId xmlns:a16="http://schemas.microsoft.com/office/drawing/2014/main" val="970243718"/>
                  </a:ext>
                </a:extLst>
              </a:tr>
              <a:tr h="360000">
                <a:tc>
                  <a:txBody>
                    <a:bodyPr/>
                    <a:lstStyle/>
                    <a:p>
                      <a:pPr>
                        <a:lnSpc>
                          <a:spcPct val="107000"/>
                        </a:lnSpc>
                        <a:spcAft>
                          <a:spcPts val="800"/>
                        </a:spcAft>
                        <a:buNone/>
                      </a:pP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tc>
                  <a:txBody>
                    <a:bodyPr/>
                    <a:lstStyle/>
                    <a:p>
                      <a:pPr>
                        <a:lnSpc>
                          <a:spcPct val="107000"/>
                        </a:lnSpc>
                        <a:spcAft>
                          <a:spcPts val="800"/>
                        </a:spcAft>
                        <a:buNone/>
                      </a:pP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extLst>
                  <a:ext uri="{0D108BD9-81ED-4DB2-BD59-A6C34878D82A}">
                    <a16:rowId xmlns:a16="http://schemas.microsoft.com/office/drawing/2014/main" val="412315624"/>
                  </a:ext>
                </a:extLst>
              </a:tr>
              <a:tr h="360000">
                <a:tc>
                  <a:txBody>
                    <a:bodyPr/>
                    <a:lstStyle/>
                    <a:p>
                      <a:pPr>
                        <a:lnSpc>
                          <a:spcPct val="107000"/>
                        </a:lnSpc>
                        <a:spcAft>
                          <a:spcPts val="800"/>
                        </a:spcAft>
                        <a:buNone/>
                      </a:pP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tc>
                  <a:txBody>
                    <a:bodyPr/>
                    <a:lstStyle/>
                    <a:p>
                      <a:pPr>
                        <a:lnSpc>
                          <a:spcPct val="107000"/>
                        </a:lnSpc>
                        <a:spcAft>
                          <a:spcPts val="800"/>
                        </a:spcAft>
                        <a:buNone/>
                      </a:pP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extLst>
                  <a:ext uri="{0D108BD9-81ED-4DB2-BD59-A6C34878D82A}">
                    <a16:rowId xmlns:a16="http://schemas.microsoft.com/office/drawing/2014/main" val="502343024"/>
                  </a:ext>
                </a:extLst>
              </a:tr>
              <a:tr h="360000">
                <a:tc>
                  <a:txBody>
                    <a:bodyPr/>
                    <a:lstStyle/>
                    <a:p>
                      <a:pPr>
                        <a:lnSpc>
                          <a:spcPct val="107000"/>
                        </a:lnSpc>
                        <a:spcAft>
                          <a:spcPts val="800"/>
                        </a:spcAft>
                        <a:buNone/>
                      </a:pP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tc>
                  <a:txBody>
                    <a:bodyPr/>
                    <a:lstStyle/>
                    <a:p>
                      <a:pPr>
                        <a:lnSpc>
                          <a:spcPct val="107000"/>
                        </a:lnSpc>
                        <a:spcAft>
                          <a:spcPts val="800"/>
                        </a:spcAft>
                        <a:buNone/>
                      </a:pP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extLst>
                  <a:ext uri="{0D108BD9-81ED-4DB2-BD59-A6C34878D82A}">
                    <a16:rowId xmlns:a16="http://schemas.microsoft.com/office/drawing/2014/main" val="1018870394"/>
                  </a:ext>
                </a:extLst>
              </a:tr>
            </a:tbl>
          </a:graphicData>
        </a:graphic>
      </p:graphicFrame>
      <p:pic>
        <p:nvPicPr>
          <p:cNvPr id="4" name="Graphic 3" descr="Renewable Energy with solid fill">
            <a:extLst>
              <a:ext uri="{FF2B5EF4-FFF2-40B4-BE49-F238E27FC236}">
                <a16:creationId xmlns:a16="http://schemas.microsoft.com/office/drawing/2014/main" id="{DAE5A81E-97EF-25E4-AD69-526F3411E86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spTree>
    <p:extLst>
      <p:ext uri="{BB962C8B-B14F-4D97-AF65-F5344CB8AC3E}">
        <p14:creationId xmlns:p14="http://schemas.microsoft.com/office/powerpoint/2010/main" val="37313961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51E56-276C-8895-40DB-860D8C0B883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01E5B8F-1ACA-653A-415A-5EFE7FADE765}"/>
              </a:ext>
            </a:extLst>
          </p:cNvPr>
          <p:cNvSpPr>
            <a:spLocks noGrp="1"/>
          </p:cNvSpPr>
          <p:nvPr>
            <p:ph type="title"/>
          </p:nvPr>
        </p:nvSpPr>
        <p:spPr/>
        <p:txBody>
          <a:bodyPr/>
          <a:lstStyle/>
          <a:p>
            <a:r>
              <a:rPr lang="en-GB" dirty="0">
                <a:solidFill>
                  <a:schemeClr val="tx1"/>
                </a:solidFill>
              </a:rPr>
              <a:t>Renewable Energy: Power Lines</a:t>
            </a:r>
          </a:p>
        </p:txBody>
      </p:sp>
      <p:sp>
        <p:nvSpPr>
          <p:cNvPr id="10" name="TextBox 9">
            <a:extLst>
              <a:ext uri="{FF2B5EF4-FFF2-40B4-BE49-F238E27FC236}">
                <a16:creationId xmlns:a16="http://schemas.microsoft.com/office/drawing/2014/main" id="{C4B33C65-BFEB-5C72-D810-53CD5CD5FE28}"/>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construct and launch a water bottle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investigate how air pressure and water create thrust.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record observations, compare results, and refine my design.</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explore how engineers use moving water to generate electricity in hydroelectric power systems.</a:t>
            </a:r>
          </a:p>
        </p:txBody>
      </p:sp>
      <p:sp>
        <p:nvSpPr>
          <p:cNvPr id="11" name="TextBox 10">
            <a:extLst>
              <a:ext uri="{FF2B5EF4-FFF2-40B4-BE49-F238E27FC236}">
                <a16:creationId xmlns:a16="http://schemas.microsoft.com/office/drawing/2014/main" id="{38D2D4E0-A535-5A4E-A904-075D8F2020BF}"/>
              </a:ext>
            </a:extLst>
          </p:cNvPr>
          <p:cNvSpPr txBox="1">
            <a:spLocks noGrp="1" noRot="1" noMove="1" noResize="1" noEditPoints="1" noAdjustHandles="1" noChangeArrowheads="1" noChangeShapeType="1"/>
          </p:cNvSpPr>
          <p:nvPr/>
        </p:nvSpPr>
        <p:spPr>
          <a:xfrm>
            <a:off x="6291943" y="3238982"/>
            <a:ext cx="4833257" cy="2409378"/>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describe how air pressure and water act as forces to launch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identify factors that affect the height and distance of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compare my results with my classmates and suggest improvements.</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connect my learning to real-world renewable energy systems, specifically hydroelectric power</a:t>
            </a:r>
          </a:p>
        </p:txBody>
      </p:sp>
      <p:pic>
        <p:nvPicPr>
          <p:cNvPr id="14" name="Graphic 13" descr="Renewable Energy with solid fill">
            <a:extLst>
              <a:ext uri="{FF2B5EF4-FFF2-40B4-BE49-F238E27FC236}">
                <a16:creationId xmlns:a16="http://schemas.microsoft.com/office/drawing/2014/main" id="{9625A006-DAB9-5C47-0AFE-8D78CE2EEE3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graphicFrame>
        <p:nvGraphicFramePr>
          <p:cNvPr id="3" name="Table 2">
            <a:extLst>
              <a:ext uri="{FF2B5EF4-FFF2-40B4-BE49-F238E27FC236}">
                <a16:creationId xmlns:a16="http://schemas.microsoft.com/office/drawing/2014/main" id="{2CD6B8D5-A510-3012-B545-796E7FBD0305}"/>
              </a:ext>
            </a:extLst>
          </p:cNvPr>
          <p:cNvGraphicFramePr>
            <a:graphicFrameLocks noGrp="1"/>
          </p:cNvGraphicFramePr>
          <p:nvPr>
            <p:extLst>
              <p:ext uri="{D42A27DB-BD31-4B8C-83A1-F6EECF244321}">
                <p14:modId xmlns:p14="http://schemas.microsoft.com/office/powerpoint/2010/main" val="3412222615"/>
              </p:ext>
            </p:extLst>
          </p:nvPr>
        </p:nvGraphicFramePr>
        <p:xfrm>
          <a:off x="838200" y="1469049"/>
          <a:ext cx="10515600" cy="4310786"/>
        </p:xfrm>
        <a:graphic>
          <a:graphicData uri="http://schemas.openxmlformats.org/drawingml/2006/table">
            <a:tbl>
              <a:tblPr firstRow="1" bandRow="1">
                <a:tableStyleId>{21E4AEA4-8DFA-4A89-87EB-49C32662AFE0}</a:tableStyleId>
              </a:tblPr>
              <a:tblGrid>
                <a:gridCol w="7522030">
                  <a:extLst>
                    <a:ext uri="{9D8B030D-6E8A-4147-A177-3AD203B41FA5}">
                      <a16:colId xmlns:a16="http://schemas.microsoft.com/office/drawing/2014/main" val="403478616"/>
                    </a:ext>
                  </a:extLst>
                </a:gridCol>
                <a:gridCol w="2993570">
                  <a:extLst>
                    <a:ext uri="{9D8B030D-6E8A-4147-A177-3AD203B41FA5}">
                      <a16:colId xmlns:a16="http://schemas.microsoft.com/office/drawing/2014/main" val="86507278"/>
                    </a:ext>
                  </a:extLst>
                </a:gridCol>
              </a:tblGrid>
              <a:tr h="581525">
                <a:tc>
                  <a:txBody>
                    <a:bodyPr/>
                    <a:lstStyle/>
                    <a:p>
                      <a:endParaRPr lang="en-GB"/>
                    </a:p>
                  </a:txBody>
                  <a:tcPr/>
                </a:tc>
                <a:tc>
                  <a:txBody>
                    <a:bodyPr/>
                    <a:lstStyle/>
                    <a:p>
                      <a:endParaRPr lang="en-GB"/>
                    </a:p>
                  </a:txBody>
                  <a:tcPr/>
                </a:tc>
                <a:extLst>
                  <a:ext uri="{0D108BD9-81ED-4DB2-BD59-A6C34878D82A}">
                    <a16:rowId xmlns:a16="http://schemas.microsoft.com/office/drawing/2014/main" val="4137531856"/>
                  </a:ext>
                </a:extLst>
              </a:tr>
              <a:tr h="1290861">
                <a:tc>
                  <a:txBody>
                    <a:bodyPr/>
                    <a:lstStyle/>
                    <a:p>
                      <a:r>
                        <a:rPr lang="en-GB" sz="1400" kern="1200" dirty="0">
                          <a:solidFill>
                            <a:schemeClr val="dk1"/>
                          </a:solidFill>
                          <a:effectLst/>
                          <a:latin typeface="+mn-lt"/>
                          <a:ea typeface="+mn-ea"/>
                          <a:cs typeface="+mn-cs"/>
                        </a:rPr>
                        <a:t>Ask: Where does electricity come from? Record pupils' ideas on the board.</a:t>
                      </a:r>
                    </a:p>
                    <a:p>
                      <a:r>
                        <a:rPr lang="en-GB" sz="1400" kern="1200" dirty="0">
                          <a:solidFill>
                            <a:schemeClr val="dk1"/>
                          </a:solidFill>
                          <a:effectLst/>
                          <a:latin typeface="+mn-lt"/>
                          <a:ea typeface="+mn-ea"/>
                          <a:cs typeface="+mn-cs"/>
                        </a:rPr>
                        <a:t>Ask: How does electricity get to our homes?</a:t>
                      </a:r>
                      <a:br>
                        <a:rPr lang="en-GB" sz="1400" kern="1200" dirty="0">
                          <a:solidFill>
                            <a:schemeClr val="dk1"/>
                          </a:solidFill>
                          <a:effectLst/>
                          <a:latin typeface="+mn-lt"/>
                          <a:ea typeface="+mn-ea"/>
                          <a:cs typeface="+mn-cs"/>
                        </a:rPr>
                      </a:br>
                      <a:r>
                        <a:rPr lang="en-GB" sz="1400" kern="1200" dirty="0">
                          <a:solidFill>
                            <a:schemeClr val="dk1"/>
                          </a:solidFill>
                          <a:effectLst/>
                          <a:latin typeface="+mn-lt"/>
                          <a:ea typeface="+mn-ea"/>
                          <a:cs typeface="+mn-cs"/>
                        </a:rPr>
                        <a:t>Tell: Today we're going to learn about how electricity is made and how it travels to our homes. Show images of different power generation methods.</a:t>
                      </a:r>
                    </a:p>
                  </a:txBody>
                  <a:tcPr/>
                </a:tc>
                <a:tc>
                  <a:txBody>
                    <a:bodyPr/>
                    <a:lstStyle/>
                    <a:p>
                      <a:r>
                        <a:rPr lang="en-GB" sz="1400" kern="1200" dirty="0">
                          <a:solidFill>
                            <a:schemeClr val="dk1"/>
                          </a:solidFill>
                          <a:effectLst/>
                          <a:latin typeface="+mn-lt"/>
                          <a:ea typeface="+mn-ea"/>
                          <a:cs typeface="+mn-cs"/>
                        </a:rPr>
                        <a:t>See background information – Renewable Energy</a:t>
                      </a:r>
                    </a:p>
                    <a:p>
                      <a:endParaRPr lang="en-GB" sz="1400" kern="1200" dirty="0">
                        <a:solidFill>
                          <a:schemeClr val="dk1"/>
                        </a:solidFill>
                        <a:effectLst/>
                        <a:latin typeface="+mn-lt"/>
                        <a:ea typeface="+mn-ea"/>
                        <a:cs typeface="+mn-cs"/>
                      </a:endParaRPr>
                    </a:p>
                    <a:p>
                      <a:r>
                        <a:rPr lang="en-GB" sz="1400" dirty="0">
                          <a:hlinkClick r:id="rId4"/>
                        </a:rPr>
                        <a:t>What is renewable and non-renewable energy? - BBC Bitesize</a:t>
                      </a:r>
                      <a:endParaRPr lang="en-GB" sz="1400" kern="1200" dirty="0">
                        <a:solidFill>
                          <a:schemeClr val="dk1"/>
                        </a:solidFill>
                        <a:effectLst/>
                        <a:latin typeface="+mn-lt"/>
                        <a:ea typeface="+mn-ea"/>
                        <a:cs typeface="+mn-cs"/>
                      </a:endParaRPr>
                    </a:p>
                  </a:txBody>
                  <a:tcPr/>
                </a:tc>
                <a:extLst>
                  <a:ext uri="{0D108BD9-81ED-4DB2-BD59-A6C34878D82A}">
                    <a16:rowId xmlns:a16="http://schemas.microsoft.com/office/drawing/2014/main" val="2169056112"/>
                  </a:ext>
                </a:extLst>
              </a:tr>
              <a:tr h="581525">
                <a:tc>
                  <a:txBody>
                    <a:bodyPr/>
                    <a:lstStyle/>
                    <a:p>
                      <a:r>
                        <a:rPr lang="en-GB" sz="1400" kern="1200" dirty="0">
                          <a:solidFill>
                            <a:schemeClr val="dk1"/>
                          </a:solidFill>
                          <a:effectLst/>
                          <a:latin typeface="+mn-lt"/>
                          <a:ea typeface="+mn-ea"/>
                          <a:cs typeface="+mn-cs"/>
                        </a:rPr>
                        <a:t>Show: Video clip about electricity generation and transmission.</a:t>
                      </a:r>
                    </a:p>
                    <a:p>
                      <a:endParaRPr lang="en-GB" sz="1400" kern="1200" dirty="0">
                        <a:solidFill>
                          <a:schemeClr val="dk1"/>
                        </a:solidFill>
                        <a:effectLst/>
                        <a:latin typeface="+mn-lt"/>
                        <a:ea typeface="+mn-ea"/>
                        <a:cs typeface="+mn-cs"/>
                      </a:endParaRPr>
                    </a:p>
                    <a:p>
                      <a:r>
                        <a:rPr lang="en-GB" sz="1400" kern="1200" dirty="0">
                          <a:solidFill>
                            <a:schemeClr val="dk1"/>
                          </a:solidFill>
                          <a:effectLst/>
                          <a:latin typeface="+mn-lt"/>
                          <a:ea typeface="+mn-ea"/>
                          <a:cs typeface="+mn-cs"/>
                        </a:rPr>
                        <a:t>Ask: "What different ways did you see electricity being made?</a:t>
                      </a:r>
                    </a:p>
                    <a:p>
                      <a:endParaRPr lang="en-GB" sz="1400" kern="1200" dirty="0">
                        <a:solidFill>
                          <a:schemeClr val="dk1"/>
                        </a:solidFill>
                        <a:effectLst/>
                        <a:latin typeface="+mn-lt"/>
                        <a:ea typeface="+mn-ea"/>
                        <a:cs typeface="+mn-cs"/>
                      </a:endParaRPr>
                    </a:p>
                    <a:p>
                      <a:r>
                        <a:rPr lang="en-GB" sz="1400" kern="1200" dirty="0">
                          <a:solidFill>
                            <a:schemeClr val="dk1"/>
                          </a:solidFill>
                          <a:effectLst/>
                          <a:latin typeface="+mn-lt"/>
                          <a:ea typeface="+mn-ea"/>
                          <a:cs typeface="+mn-cs"/>
                        </a:rPr>
                        <a:t>Talk about renewable and non renewable sources of energy, ask pupils to name them and guess how they work.</a:t>
                      </a:r>
                    </a:p>
                    <a:p>
                      <a:endParaRPr lang="en-GB" sz="1400" kern="1200" dirty="0">
                        <a:solidFill>
                          <a:schemeClr val="dk1"/>
                        </a:solidFill>
                        <a:effectLst/>
                        <a:latin typeface="+mn-lt"/>
                        <a:ea typeface="+mn-ea"/>
                        <a:cs typeface="+mn-cs"/>
                      </a:endParaRPr>
                    </a:p>
                    <a:p>
                      <a:r>
                        <a:rPr lang="en-GB" sz="1400" kern="1200" dirty="0">
                          <a:solidFill>
                            <a:schemeClr val="dk1"/>
                          </a:solidFill>
                          <a:effectLst/>
                          <a:latin typeface="+mn-lt"/>
                          <a:ea typeface="+mn-ea"/>
                          <a:cs typeface="+mn-cs"/>
                        </a:rPr>
                        <a:t>Ask pupils to draw how they think a renewable energy source (like wind) gets from the turbine to our homes.</a:t>
                      </a:r>
                      <a:br>
                        <a:rPr lang="en-GB" sz="1400" kern="1200" dirty="0">
                          <a:solidFill>
                            <a:schemeClr val="dk1"/>
                          </a:solidFill>
                          <a:effectLst/>
                          <a:latin typeface="+mn-lt"/>
                          <a:ea typeface="+mn-ea"/>
                          <a:cs typeface="+mn-cs"/>
                        </a:rPr>
                      </a:br>
                      <a:endParaRPr lang="en-GB" sz="1400" kern="1200" dirty="0">
                        <a:solidFill>
                          <a:schemeClr val="dk1"/>
                        </a:solidFill>
                        <a:effectLst/>
                        <a:latin typeface="+mn-lt"/>
                        <a:ea typeface="+mn-ea"/>
                        <a:cs typeface="+mn-cs"/>
                      </a:endParaRPr>
                    </a:p>
                    <a:p>
                      <a:r>
                        <a:rPr lang="en-GB" sz="1400" kern="1200" dirty="0">
                          <a:solidFill>
                            <a:schemeClr val="dk1"/>
                          </a:solidFill>
                          <a:effectLst/>
                          <a:latin typeface="+mn-lt"/>
                          <a:ea typeface="+mn-ea"/>
                          <a:cs typeface="+mn-cs"/>
                        </a:rPr>
                        <a:t>Explain the journey of electricity to our homes.</a:t>
                      </a:r>
                    </a:p>
                  </a:txBody>
                  <a:tcPr/>
                </a:tc>
                <a:tc>
                  <a:txBody>
                    <a:bodyPr/>
                    <a:lstStyle/>
                    <a:p>
                      <a:r>
                        <a:rPr lang="en-GB" sz="1400" dirty="0">
                          <a:hlinkClick r:id="rId5"/>
                        </a:rPr>
                        <a:t>KS1 / KS2 Science: How is electricity made? - BBC Bitesize</a:t>
                      </a:r>
                      <a:endParaRPr lang="en-GB" sz="1400" dirty="0"/>
                    </a:p>
                    <a:p>
                      <a:endParaRPr lang="en-GB" sz="1400" dirty="0"/>
                    </a:p>
                    <a:p>
                      <a:r>
                        <a:rPr lang="en-GB" sz="1400" dirty="0"/>
                        <a:t>See explainers</a:t>
                      </a:r>
                      <a:br>
                        <a:rPr lang="en-GB" sz="1400" dirty="0"/>
                      </a:br>
                      <a:br>
                        <a:rPr lang="en-GB" sz="1400" dirty="0"/>
                      </a:br>
                      <a:r>
                        <a:rPr lang="en-GB" sz="1100" dirty="0">
                          <a:hlinkClick r:id="rId6"/>
                        </a:rPr>
                        <a:t>Where does electricity come from? | The journey of electricity to your home | National Grid Group</a:t>
                      </a:r>
                      <a:endParaRPr lang="en-GB" sz="1100" dirty="0"/>
                    </a:p>
                  </a:txBody>
                  <a:tcPr/>
                </a:tc>
                <a:extLst>
                  <a:ext uri="{0D108BD9-81ED-4DB2-BD59-A6C34878D82A}">
                    <a16:rowId xmlns:a16="http://schemas.microsoft.com/office/drawing/2014/main" val="2204756618"/>
                  </a:ext>
                </a:extLst>
              </a:tr>
            </a:tbl>
          </a:graphicData>
        </a:graphic>
      </p:graphicFrame>
    </p:spTree>
    <p:extLst>
      <p:ext uri="{BB962C8B-B14F-4D97-AF65-F5344CB8AC3E}">
        <p14:creationId xmlns:p14="http://schemas.microsoft.com/office/powerpoint/2010/main" val="6209073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A92EA-54BD-B1D7-15A6-3E649652C28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3D62305-A2BD-C115-4C50-3FC81AF3B32E}"/>
              </a:ext>
            </a:extLst>
          </p:cNvPr>
          <p:cNvSpPr>
            <a:spLocks noGrp="1"/>
          </p:cNvSpPr>
          <p:nvPr>
            <p:ph type="title"/>
          </p:nvPr>
        </p:nvSpPr>
        <p:spPr/>
        <p:txBody>
          <a:bodyPr/>
          <a:lstStyle/>
          <a:p>
            <a:r>
              <a:rPr lang="en-GB" dirty="0">
                <a:solidFill>
                  <a:schemeClr val="tx1"/>
                </a:solidFill>
              </a:rPr>
              <a:t>Renewable Energy: Power Lines</a:t>
            </a:r>
          </a:p>
        </p:txBody>
      </p:sp>
      <p:sp>
        <p:nvSpPr>
          <p:cNvPr id="10" name="TextBox 9">
            <a:extLst>
              <a:ext uri="{FF2B5EF4-FFF2-40B4-BE49-F238E27FC236}">
                <a16:creationId xmlns:a16="http://schemas.microsoft.com/office/drawing/2014/main" id="{C2570B62-AED5-5F0D-1C0F-CC51EAC72880}"/>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construct and launch a water bottle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investigate how air pressure and water create thrust.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record observations, compare results, and refine my design.</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explore how engineers use moving water to generate electricity in hydroelectric power systems.</a:t>
            </a:r>
          </a:p>
        </p:txBody>
      </p:sp>
      <p:sp>
        <p:nvSpPr>
          <p:cNvPr id="11" name="TextBox 10">
            <a:extLst>
              <a:ext uri="{FF2B5EF4-FFF2-40B4-BE49-F238E27FC236}">
                <a16:creationId xmlns:a16="http://schemas.microsoft.com/office/drawing/2014/main" id="{F49F3E14-196D-469F-023A-7FEC7FC0354F}"/>
              </a:ext>
            </a:extLst>
          </p:cNvPr>
          <p:cNvSpPr txBox="1">
            <a:spLocks noGrp="1" noRot="1" noMove="1" noResize="1" noEditPoints="1" noAdjustHandles="1" noChangeArrowheads="1" noChangeShapeType="1"/>
          </p:cNvSpPr>
          <p:nvPr/>
        </p:nvSpPr>
        <p:spPr>
          <a:xfrm>
            <a:off x="6291943" y="3238982"/>
            <a:ext cx="4833257" cy="2409378"/>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describe how air pressure and water act as forces to launch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identify factors that affect the height and distance of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compare my results with my classmates and suggest improvements.</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connect my learning to real-world renewable energy systems, specifically hydroelectric power</a:t>
            </a:r>
          </a:p>
        </p:txBody>
      </p:sp>
      <p:pic>
        <p:nvPicPr>
          <p:cNvPr id="14" name="Graphic 13" descr="Renewable Energy with solid fill">
            <a:extLst>
              <a:ext uri="{FF2B5EF4-FFF2-40B4-BE49-F238E27FC236}">
                <a16:creationId xmlns:a16="http://schemas.microsoft.com/office/drawing/2014/main" id="{E4C71278-0EFB-C0CE-6E54-7A67A06C429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graphicFrame>
        <p:nvGraphicFramePr>
          <p:cNvPr id="3" name="Table 2">
            <a:extLst>
              <a:ext uri="{FF2B5EF4-FFF2-40B4-BE49-F238E27FC236}">
                <a16:creationId xmlns:a16="http://schemas.microsoft.com/office/drawing/2014/main" id="{B0563C06-B750-EE5E-8CF3-C5697C54AEAF}"/>
              </a:ext>
            </a:extLst>
          </p:cNvPr>
          <p:cNvGraphicFramePr>
            <a:graphicFrameLocks noGrp="1"/>
          </p:cNvGraphicFramePr>
          <p:nvPr>
            <p:extLst>
              <p:ext uri="{D42A27DB-BD31-4B8C-83A1-F6EECF244321}">
                <p14:modId xmlns:p14="http://schemas.microsoft.com/office/powerpoint/2010/main" val="1106032943"/>
              </p:ext>
            </p:extLst>
          </p:nvPr>
        </p:nvGraphicFramePr>
        <p:xfrm>
          <a:off x="838200" y="1469049"/>
          <a:ext cx="10515600" cy="3324725"/>
        </p:xfrm>
        <a:graphic>
          <a:graphicData uri="http://schemas.openxmlformats.org/drawingml/2006/table">
            <a:tbl>
              <a:tblPr firstRow="1" bandRow="1">
                <a:tableStyleId>{21E4AEA4-8DFA-4A89-87EB-49C32662AFE0}</a:tableStyleId>
              </a:tblPr>
              <a:tblGrid>
                <a:gridCol w="7522030">
                  <a:extLst>
                    <a:ext uri="{9D8B030D-6E8A-4147-A177-3AD203B41FA5}">
                      <a16:colId xmlns:a16="http://schemas.microsoft.com/office/drawing/2014/main" val="403478616"/>
                    </a:ext>
                  </a:extLst>
                </a:gridCol>
                <a:gridCol w="2993570">
                  <a:extLst>
                    <a:ext uri="{9D8B030D-6E8A-4147-A177-3AD203B41FA5}">
                      <a16:colId xmlns:a16="http://schemas.microsoft.com/office/drawing/2014/main" val="86507278"/>
                    </a:ext>
                  </a:extLst>
                </a:gridCol>
              </a:tblGrid>
              <a:tr h="581525">
                <a:tc>
                  <a:txBody>
                    <a:bodyPr/>
                    <a:lstStyle/>
                    <a:p>
                      <a:endParaRPr lang="en-GB"/>
                    </a:p>
                  </a:txBody>
                  <a:tcPr/>
                </a:tc>
                <a:tc>
                  <a:txBody>
                    <a:bodyPr/>
                    <a:lstStyle/>
                    <a:p>
                      <a:endParaRPr lang="en-GB"/>
                    </a:p>
                  </a:txBody>
                  <a:tcPr/>
                </a:tc>
                <a:extLst>
                  <a:ext uri="{0D108BD9-81ED-4DB2-BD59-A6C34878D82A}">
                    <a16:rowId xmlns:a16="http://schemas.microsoft.com/office/drawing/2014/main" val="4137531856"/>
                  </a:ext>
                </a:extLst>
              </a:tr>
              <a:tr h="1290861">
                <a:tc>
                  <a:txBody>
                    <a:bodyPr/>
                    <a:lstStyle/>
                    <a:p>
                      <a:r>
                        <a:rPr lang="en-GB" sz="1400" kern="1200" dirty="0">
                          <a:solidFill>
                            <a:schemeClr val="dk1"/>
                          </a:solidFill>
                          <a:effectLst/>
                          <a:latin typeface="+mn-lt"/>
                          <a:ea typeface="+mn-ea"/>
                          <a:cs typeface="+mn-cs"/>
                        </a:rPr>
                        <a:t>Pupils should now complete the power lines activity with as much support as needed.</a:t>
                      </a:r>
                    </a:p>
                    <a:p>
                      <a:endParaRPr lang="en-GB" sz="1400" kern="1200" dirty="0">
                        <a:solidFill>
                          <a:schemeClr val="dk1"/>
                        </a:solidFill>
                        <a:effectLst/>
                        <a:latin typeface="+mn-lt"/>
                        <a:ea typeface="+mn-ea"/>
                        <a:cs typeface="+mn-cs"/>
                      </a:endParaRPr>
                    </a:p>
                    <a:p>
                      <a:r>
                        <a:rPr lang="en-GB" sz="1400" kern="1200" dirty="0">
                          <a:solidFill>
                            <a:schemeClr val="dk1"/>
                          </a:solidFill>
                          <a:effectLst/>
                          <a:latin typeface="+mn-lt"/>
                          <a:ea typeface="+mn-ea"/>
                          <a:cs typeface="+mn-cs"/>
                        </a:rPr>
                        <a:t>Explain to pupils that getting the energy from where it comes from (wind, see, etc) to our houses or school costs money. They should design the best power line they can but not spend more money on the project than they have been given. This should first be drawn of paper before building models.</a:t>
                      </a:r>
                    </a:p>
                    <a:p>
                      <a:endParaRPr lang="en-GB" sz="1400" kern="1200" dirty="0">
                        <a:solidFill>
                          <a:schemeClr val="dk1"/>
                        </a:solidFill>
                        <a:effectLst/>
                        <a:latin typeface="+mn-lt"/>
                        <a:ea typeface="+mn-ea"/>
                        <a:cs typeface="+mn-cs"/>
                      </a:endParaRPr>
                    </a:p>
                  </a:txBody>
                  <a:tcPr/>
                </a:tc>
                <a:tc>
                  <a:txBody>
                    <a:bodyPr/>
                    <a:lstStyle/>
                    <a:p>
                      <a:r>
                        <a:rPr lang="en-GB" sz="1400" kern="1200" dirty="0">
                          <a:solidFill>
                            <a:schemeClr val="dk1"/>
                          </a:solidFill>
                          <a:effectLst/>
                          <a:latin typeface="+mn-lt"/>
                          <a:ea typeface="+mn-ea"/>
                          <a:cs typeface="+mn-cs"/>
                        </a:rPr>
                        <a:t>Pupil worksheet</a:t>
                      </a:r>
                    </a:p>
                    <a:p>
                      <a:r>
                        <a:rPr lang="en-GB" sz="1400" kern="1200" dirty="0">
                          <a:solidFill>
                            <a:schemeClr val="dk1"/>
                          </a:solidFill>
                          <a:effectLst/>
                          <a:latin typeface="+mn-lt"/>
                          <a:ea typeface="+mn-ea"/>
                          <a:cs typeface="+mn-cs"/>
                        </a:rPr>
                        <a:t>Materials</a:t>
                      </a:r>
                      <a:endParaRPr lang="en-GB" sz="1400" dirty="0"/>
                    </a:p>
                  </a:txBody>
                  <a:tcPr/>
                </a:tc>
                <a:extLst>
                  <a:ext uri="{0D108BD9-81ED-4DB2-BD59-A6C34878D82A}">
                    <a16:rowId xmlns:a16="http://schemas.microsoft.com/office/drawing/2014/main" val="2169056112"/>
                  </a:ext>
                </a:extLst>
              </a:tr>
              <a:tr h="697208">
                <a:tc>
                  <a:txBody>
                    <a:bodyPr/>
                    <a:lstStyle/>
                    <a:p>
                      <a:r>
                        <a:rPr lang="en-GB" sz="1400" kern="1200" dirty="0">
                          <a:solidFill>
                            <a:schemeClr val="dk1"/>
                          </a:solidFill>
                          <a:effectLst/>
                          <a:latin typeface="+mn-lt"/>
                          <a:ea typeface="+mn-ea"/>
                          <a:cs typeface="+mn-cs"/>
                        </a:rPr>
                        <a:t>Reflection and discussion</a:t>
                      </a:r>
                    </a:p>
                    <a:p>
                      <a:r>
                        <a:rPr lang="en-GB" sz="1400" kern="1200" dirty="0">
                          <a:solidFill>
                            <a:schemeClr val="dk1"/>
                          </a:solidFill>
                          <a:effectLst/>
                          <a:latin typeface="+mn-lt"/>
                          <a:ea typeface="+mn-ea"/>
                          <a:cs typeface="+mn-cs"/>
                        </a:rPr>
                        <a:t>Ask learners what went well and what they might change next time?</a:t>
                      </a:r>
                    </a:p>
                    <a:p>
                      <a:endParaRPr lang="en-GB" sz="1400" kern="1200" dirty="0">
                        <a:solidFill>
                          <a:schemeClr val="dk1"/>
                        </a:solidFill>
                        <a:effectLst/>
                        <a:latin typeface="+mn-lt"/>
                        <a:ea typeface="+mn-ea"/>
                        <a:cs typeface="+mn-cs"/>
                      </a:endParaRPr>
                    </a:p>
                    <a:p>
                      <a:r>
                        <a:rPr lang="en-GB" sz="1400" kern="1200" dirty="0">
                          <a:solidFill>
                            <a:schemeClr val="dk1"/>
                          </a:solidFill>
                          <a:effectLst/>
                          <a:latin typeface="+mn-lt"/>
                          <a:ea typeface="+mn-ea"/>
                          <a:cs typeface="+mn-cs"/>
                        </a:rPr>
                        <a:t>Lead learners in a </a:t>
                      </a:r>
                      <a:r>
                        <a:rPr lang="en-GB" sz="1400" kern="1200" dirty="0" err="1">
                          <a:solidFill>
                            <a:schemeClr val="dk1"/>
                          </a:solidFill>
                          <a:effectLst/>
                          <a:latin typeface="+mn-lt"/>
                          <a:ea typeface="+mn-ea"/>
                          <a:cs typeface="+mn-cs"/>
                        </a:rPr>
                        <a:t>discusson</a:t>
                      </a:r>
                      <a:r>
                        <a:rPr lang="en-GB" sz="1400" kern="1200" dirty="0">
                          <a:solidFill>
                            <a:schemeClr val="dk1"/>
                          </a:solidFill>
                          <a:effectLst/>
                          <a:latin typeface="+mn-lt"/>
                          <a:ea typeface="+mn-ea"/>
                          <a:cs typeface="+mn-cs"/>
                        </a:rPr>
                        <a:t> about what we learned today, ask for a new fun fact about electricity and how it gets from a turbine to our houses.</a:t>
                      </a:r>
                    </a:p>
                  </a:txBody>
                  <a:tcPr/>
                </a:tc>
                <a:tc>
                  <a:txBody>
                    <a:bodyPr/>
                    <a:lstStyle/>
                    <a:p>
                      <a:endParaRPr lang="en-GB" sz="1400" dirty="0"/>
                    </a:p>
                  </a:txBody>
                  <a:tcPr/>
                </a:tc>
                <a:extLst>
                  <a:ext uri="{0D108BD9-81ED-4DB2-BD59-A6C34878D82A}">
                    <a16:rowId xmlns:a16="http://schemas.microsoft.com/office/drawing/2014/main" val="2204756618"/>
                  </a:ext>
                </a:extLst>
              </a:tr>
            </a:tbl>
          </a:graphicData>
        </a:graphic>
      </p:graphicFrame>
    </p:spTree>
    <p:extLst>
      <p:ext uri="{BB962C8B-B14F-4D97-AF65-F5344CB8AC3E}">
        <p14:creationId xmlns:p14="http://schemas.microsoft.com/office/powerpoint/2010/main" val="16275595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D3FE6-6C30-44A6-34A0-F0057A358FC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7573D3D-D021-F401-D696-7E85D1745E23}"/>
              </a:ext>
            </a:extLst>
          </p:cNvPr>
          <p:cNvSpPr>
            <a:spLocks noGrp="1"/>
          </p:cNvSpPr>
          <p:nvPr>
            <p:ph type="title"/>
          </p:nvPr>
        </p:nvSpPr>
        <p:spPr/>
        <p:txBody>
          <a:bodyPr/>
          <a:lstStyle/>
          <a:p>
            <a:r>
              <a:rPr lang="en-GB" dirty="0">
                <a:solidFill>
                  <a:schemeClr val="tx1"/>
                </a:solidFill>
              </a:rPr>
              <a:t>Renewable Energy: Power Lines</a:t>
            </a:r>
          </a:p>
        </p:txBody>
      </p:sp>
      <p:sp>
        <p:nvSpPr>
          <p:cNvPr id="10" name="TextBox 9">
            <a:extLst>
              <a:ext uri="{FF2B5EF4-FFF2-40B4-BE49-F238E27FC236}">
                <a16:creationId xmlns:a16="http://schemas.microsoft.com/office/drawing/2014/main" id="{08000859-1433-41A7-1B6E-A7406B418504}"/>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construct and launch a water bottle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investigate how air pressure and water create thrust.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record observations, compare results, and refine my design.</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explore how engineers use moving water to generate electricity in hydroelectric power systems.</a:t>
            </a:r>
          </a:p>
        </p:txBody>
      </p:sp>
      <p:sp>
        <p:nvSpPr>
          <p:cNvPr id="11" name="TextBox 10">
            <a:extLst>
              <a:ext uri="{FF2B5EF4-FFF2-40B4-BE49-F238E27FC236}">
                <a16:creationId xmlns:a16="http://schemas.microsoft.com/office/drawing/2014/main" id="{D15D113B-1BAB-3F65-3916-BCD7501E0B22}"/>
              </a:ext>
            </a:extLst>
          </p:cNvPr>
          <p:cNvSpPr txBox="1">
            <a:spLocks noGrp="1" noRot="1" noMove="1" noResize="1" noEditPoints="1" noAdjustHandles="1" noChangeArrowheads="1" noChangeShapeType="1"/>
          </p:cNvSpPr>
          <p:nvPr/>
        </p:nvSpPr>
        <p:spPr>
          <a:xfrm>
            <a:off x="6291943" y="3238982"/>
            <a:ext cx="4833257" cy="2409378"/>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describe how air pressure and water act as forces to launch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identify factors that affect the height and distance of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compare my results with my classmates and suggest improvements.</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connect my learning to real-world renewable energy systems, specifically hydroelectric power</a:t>
            </a:r>
          </a:p>
        </p:txBody>
      </p:sp>
      <p:sp>
        <p:nvSpPr>
          <p:cNvPr id="8" name="TextBox 7">
            <a:extLst>
              <a:ext uri="{FF2B5EF4-FFF2-40B4-BE49-F238E27FC236}">
                <a16:creationId xmlns:a16="http://schemas.microsoft.com/office/drawing/2014/main" id="{DB223EB4-AF1D-07B2-F814-A5BE25D96AB9}"/>
              </a:ext>
            </a:extLst>
          </p:cNvPr>
          <p:cNvSpPr txBox="1"/>
          <p:nvPr/>
        </p:nvSpPr>
        <p:spPr>
          <a:xfrm>
            <a:off x="838200" y="1690688"/>
            <a:ext cx="9868785" cy="3244991"/>
          </a:xfrm>
          <a:prstGeom prst="rect">
            <a:avLst/>
          </a:prstGeom>
          <a:noFill/>
        </p:spPr>
        <p:txBody>
          <a:bodyPr wrap="square">
            <a:spAutoFit/>
          </a:bodyPr>
          <a:lstStyle/>
          <a:p>
            <a:pPr lvl="0">
              <a:lnSpc>
                <a:spcPct val="107000"/>
              </a:lnSpc>
            </a:pPr>
            <a:r>
              <a:rPr lang="en-GB" sz="1600" b="1" kern="100" dirty="0">
                <a:latin typeface="Aptos" panose="020B0004020202020204" pitchFamily="34" charset="0"/>
                <a:ea typeface="Aptos" panose="020B0004020202020204" pitchFamily="34" charset="0"/>
                <a:cs typeface="Times New Roman" panose="02020603050405020304" pitchFamily="18" charset="0"/>
              </a:rPr>
              <a:t>Challenge: </a:t>
            </a:r>
            <a:r>
              <a:rPr lang="en-GB" sz="1600" kern="100" dirty="0">
                <a:latin typeface="Aptos" panose="020B0004020202020204" pitchFamily="34" charset="0"/>
                <a:ea typeface="Aptos" panose="020B0004020202020204" pitchFamily="34" charset="0"/>
                <a:cs typeface="Times New Roman" panose="02020603050405020304" pitchFamily="18" charset="0"/>
              </a:rPr>
              <a:t>Build a model of Power Lines that can carry electricity (represented by string) from a power station to homes.</a:t>
            </a:r>
          </a:p>
          <a:p>
            <a:pPr lvl="0">
              <a:lnSpc>
                <a:spcPct val="107000"/>
              </a:lnSpc>
            </a:pPr>
            <a:endParaRPr lang="en-GB" sz="1600" b="1" kern="100" dirty="0">
              <a:latin typeface="Aptos" panose="020B0004020202020204" pitchFamily="34" charset="0"/>
              <a:ea typeface="Aptos" panose="020B0004020202020204" pitchFamily="34" charset="0"/>
              <a:cs typeface="Times New Roman" panose="02020603050405020304" pitchFamily="18" charset="0"/>
            </a:endParaRPr>
          </a:p>
          <a:p>
            <a:pPr lvl="0">
              <a:lnSpc>
                <a:spcPct val="107000"/>
              </a:lnSpc>
            </a:pPr>
            <a:r>
              <a:rPr lang="en-GB" sz="1600" b="1" kern="100" dirty="0">
                <a:latin typeface="Aptos" panose="020B0004020202020204" pitchFamily="34" charset="0"/>
                <a:ea typeface="Aptos" panose="020B0004020202020204" pitchFamily="34" charset="0"/>
                <a:cs typeface="Times New Roman" panose="02020603050405020304" pitchFamily="18" charset="0"/>
              </a:rPr>
              <a:t>Criteria: </a:t>
            </a:r>
            <a:r>
              <a:rPr lang="en-GB" sz="1600" kern="100" dirty="0">
                <a:latin typeface="Aptos" panose="020B0004020202020204" pitchFamily="34" charset="0"/>
                <a:ea typeface="Aptos" panose="020B0004020202020204" pitchFamily="34" charset="0"/>
                <a:cs typeface="Times New Roman" panose="02020603050405020304" pitchFamily="18" charset="0"/>
              </a:rPr>
              <a:t>Your power line must:				</a:t>
            </a:r>
            <a:r>
              <a:rPr lang="en-GB" sz="1600" b="1" kern="100" dirty="0">
                <a:latin typeface="Aptos" panose="020B0004020202020204" pitchFamily="34" charset="0"/>
                <a:ea typeface="Aptos" panose="020B0004020202020204" pitchFamily="34" charset="0"/>
                <a:cs typeface="Times New Roman" panose="02020603050405020304" pitchFamily="18" charset="0"/>
              </a:rPr>
              <a:t>Budget: </a:t>
            </a:r>
            <a:r>
              <a:rPr lang="en-GB" sz="1600" kern="100" dirty="0">
                <a:latin typeface="Aptos" panose="020B0004020202020204" pitchFamily="34" charset="0"/>
                <a:ea typeface="Aptos" panose="020B0004020202020204" pitchFamily="34" charset="0"/>
                <a:cs typeface="Times New Roman" panose="02020603050405020304" pitchFamily="18" charset="0"/>
              </a:rPr>
              <a:t>Your team has 25 points to spend</a:t>
            </a:r>
            <a:endParaRPr lang="en-GB" sz="1600" b="1" kern="100" dirty="0">
              <a:latin typeface="Aptos" panose="020B0004020202020204" pitchFamily="34" charset="0"/>
              <a:ea typeface="Aptos" panose="020B0004020202020204" pitchFamily="34" charset="0"/>
              <a:cs typeface="Times New Roman" panose="02020603050405020304" pitchFamily="18" charset="0"/>
            </a:endParaRPr>
          </a:p>
          <a:p>
            <a:pPr marL="285750" lvl="0" indent="-285750">
              <a:lnSpc>
                <a:spcPct val="107000"/>
              </a:lnSpc>
              <a:buFont typeface="Arial" panose="020B0604020202020204" pitchFamily="34" charset="0"/>
              <a:buChar char="•"/>
            </a:pPr>
            <a:r>
              <a:rPr lang="en-GB" sz="1600" kern="100" dirty="0">
                <a:latin typeface="Aptos" panose="020B0004020202020204" pitchFamily="34" charset="0"/>
                <a:ea typeface="Aptos" panose="020B0004020202020204" pitchFamily="34" charset="0"/>
                <a:cs typeface="Times New Roman" panose="02020603050405020304" pitchFamily="18" charset="0"/>
              </a:rPr>
              <a:t>Stand up by itself					                   Choose your materials wisely</a:t>
            </a:r>
          </a:p>
          <a:p>
            <a:pPr marL="285750" lvl="0" indent="-285750">
              <a:lnSpc>
                <a:spcPct val="107000"/>
              </a:lnSpc>
              <a:buFont typeface="Arial" panose="020B0604020202020204" pitchFamily="34" charset="0"/>
              <a:buChar char="•"/>
            </a:pPr>
            <a:r>
              <a:rPr lang="en-GB" sz="1600" kern="100" dirty="0">
                <a:latin typeface="Aptos" panose="020B0004020202020204" pitchFamily="34" charset="0"/>
                <a:ea typeface="Aptos" panose="020B0004020202020204" pitchFamily="34" charset="0"/>
                <a:cs typeface="Times New Roman" panose="02020603050405020304" pitchFamily="18" charset="0"/>
              </a:rPr>
              <a:t>Be at least 10cm tall</a:t>
            </a:r>
          </a:p>
          <a:p>
            <a:pPr marL="285750" lvl="0" indent="-285750">
              <a:lnSpc>
                <a:spcPct val="107000"/>
              </a:lnSpc>
              <a:buFont typeface="Arial" panose="020B0604020202020204" pitchFamily="34" charset="0"/>
              <a:buChar char="•"/>
            </a:pPr>
            <a:r>
              <a:rPr lang="en-GB" sz="1600" kern="100" dirty="0">
                <a:latin typeface="Aptos" panose="020B0004020202020204" pitchFamily="34" charset="0"/>
                <a:ea typeface="Aptos" panose="020B0004020202020204" pitchFamily="34" charset="0"/>
                <a:cs typeface="Times New Roman" panose="02020603050405020304" pitchFamily="18" charset="0"/>
              </a:rPr>
              <a:t>Carry the string without touching the ground</a:t>
            </a:r>
          </a:p>
          <a:p>
            <a:pPr marL="285750" lvl="0" indent="-285750">
              <a:lnSpc>
                <a:spcPct val="107000"/>
              </a:lnSpc>
              <a:buFont typeface="Arial" panose="020B0604020202020204" pitchFamily="34" charset="0"/>
              <a:buChar char="•"/>
            </a:pPr>
            <a:r>
              <a:rPr lang="en-GB" sz="1600" kern="100" dirty="0">
                <a:latin typeface="Aptos" panose="020B0004020202020204" pitchFamily="34" charset="0"/>
                <a:ea typeface="Aptos" panose="020B0004020202020204" pitchFamily="34" charset="0"/>
                <a:cs typeface="Times New Roman" panose="02020603050405020304" pitchFamily="18" charset="0"/>
              </a:rPr>
              <a:t>Connect at least 3 “pylons” (supports)</a:t>
            </a:r>
          </a:p>
          <a:p>
            <a:pPr lvl="0">
              <a:lnSpc>
                <a:spcPct val="107000"/>
              </a:lnSpc>
            </a:pPr>
            <a:endParaRPr lang="en-GB" sz="1600" b="1" kern="100" dirty="0">
              <a:latin typeface="Aptos" panose="020B0004020202020204" pitchFamily="34" charset="0"/>
              <a:ea typeface="Aptos" panose="020B0004020202020204" pitchFamily="34" charset="0"/>
              <a:cs typeface="Times New Roman" panose="02020603050405020304" pitchFamily="18" charset="0"/>
            </a:endParaRPr>
          </a:p>
          <a:p>
            <a:pPr lvl="0">
              <a:lnSpc>
                <a:spcPct val="107000"/>
              </a:lnSpc>
            </a:pPr>
            <a:endParaRPr lang="en-GB" sz="1600" b="1" kern="100" dirty="0">
              <a:latin typeface="Aptos" panose="020B0004020202020204" pitchFamily="34" charset="0"/>
              <a:ea typeface="Aptos" panose="020B0004020202020204" pitchFamily="34" charset="0"/>
              <a:cs typeface="Times New Roman" panose="02020603050405020304" pitchFamily="18" charset="0"/>
            </a:endParaRPr>
          </a:p>
          <a:p>
            <a:pPr lvl="0">
              <a:lnSpc>
                <a:spcPct val="107000"/>
              </a:lnSpc>
            </a:pPr>
            <a:r>
              <a:rPr lang="en-GB" sz="1600" b="1" kern="100" dirty="0">
                <a:latin typeface="Aptos" panose="020B0004020202020204" pitchFamily="34" charset="0"/>
                <a:ea typeface="Aptos" panose="020B0004020202020204" pitchFamily="34" charset="0"/>
                <a:cs typeface="Times New Roman" panose="02020603050405020304" pitchFamily="18" charset="0"/>
              </a:rPr>
              <a:t> </a:t>
            </a:r>
          </a:p>
          <a:p>
            <a:pPr lvl="0">
              <a:lnSpc>
                <a:spcPct val="107000"/>
              </a:lnSpc>
            </a:pPr>
            <a:endParaRPr lang="en-GB" sz="1600" b="1"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 name="Graphic 1" descr="Renewable Energy with solid fill">
            <a:extLst>
              <a:ext uri="{FF2B5EF4-FFF2-40B4-BE49-F238E27FC236}">
                <a16:creationId xmlns:a16="http://schemas.microsoft.com/office/drawing/2014/main" id="{53ACD7FD-4D14-5F57-DA65-DDCA25C8938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graphicFrame>
        <p:nvGraphicFramePr>
          <p:cNvPr id="3" name="Table 2">
            <a:extLst>
              <a:ext uri="{FF2B5EF4-FFF2-40B4-BE49-F238E27FC236}">
                <a16:creationId xmlns:a16="http://schemas.microsoft.com/office/drawing/2014/main" id="{B76334BE-7341-CD9D-8BE1-3A64527D278C}"/>
              </a:ext>
            </a:extLst>
          </p:cNvPr>
          <p:cNvGraphicFramePr>
            <a:graphicFrameLocks noGrp="1"/>
          </p:cNvGraphicFramePr>
          <p:nvPr>
            <p:extLst>
              <p:ext uri="{D42A27DB-BD31-4B8C-83A1-F6EECF244321}">
                <p14:modId xmlns:p14="http://schemas.microsoft.com/office/powerpoint/2010/main" val="2795334243"/>
              </p:ext>
            </p:extLst>
          </p:nvPr>
        </p:nvGraphicFramePr>
        <p:xfrm>
          <a:off x="952500" y="4428020"/>
          <a:ext cx="10062830" cy="1728000"/>
        </p:xfrm>
        <a:graphic>
          <a:graphicData uri="http://schemas.openxmlformats.org/drawingml/2006/table">
            <a:tbl>
              <a:tblPr firstRow="1" firstCol="1" bandRow="1">
                <a:tableStyleId>{21E4AEA4-8DFA-4A89-87EB-49C32662AFE0}</a:tableStyleId>
              </a:tblPr>
              <a:tblGrid>
                <a:gridCol w="3429000">
                  <a:extLst>
                    <a:ext uri="{9D8B030D-6E8A-4147-A177-3AD203B41FA5}">
                      <a16:colId xmlns:a16="http://schemas.microsoft.com/office/drawing/2014/main" val="662822229"/>
                    </a:ext>
                  </a:extLst>
                </a:gridCol>
                <a:gridCol w="3429000">
                  <a:extLst>
                    <a:ext uri="{9D8B030D-6E8A-4147-A177-3AD203B41FA5}">
                      <a16:colId xmlns:a16="http://schemas.microsoft.com/office/drawing/2014/main" val="4137651883"/>
                    </a:ext>
                  </a:extLst>
                </a:gridCol>
                <a:gridCol w="3204830">
                  <a:extLst>
                    <a:ext uri="{9D8B030D-6E8A-4147-A177-3AD203B41FA5}">
                      <a16:colId xmlns:a16="http://schemas.microsoft.com/office/drawing/2014/main" val="2505043453"/>
                    </a:ext>
                  </a:extLst>
                </a:gridCol>
              </a:tblGrid>
              <a:tr h="288000">
                <a:tc>
                  <a:txBody>
                    <a:bodyPr/>
                    <a:lstStyle/>
                    <a:p>
                      <a:pPr>
                        <a:lnSpc>
                          <a:spcPct val="107000"/>
                        </a:lnSpc>
                        <a:spcAft>
                          <a:spcPts val="800"/>
                        </a:spcAft>
                        <a:buNone/>
                      </a:pPr>
                      <a:r>
                        <a:rPr lang="en-GB" sz="1400" kern="100">
                          <a:effectLst/>
                        </a:rPr>
                        <a:t>Material</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GB" sz="1400" kern="100">
                          <a:effectLst/>
                        </a:rPr>
                        <a:t>What it represents</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GB" sz="1400" kern="100">
                          <a:effectLst/>
                        </a:rPr>
                        <a:t>Cost (points)</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935950832"/>
                  </a:ext>
                </a:extLst>
              </a:tr>
              <a:tr h="288000">
                <a:tc>
                  <a:txBody>
                    <a:bodyPr/>
                    <a:lstStyle/>
                    <a:p>
                      <a:pPr>
                        <a:lnSpc>
                          <a:spcPct val="107000"/>
                        </a:lnSpc>
                        <a:spcAft>
                          <a:spcPts val="800"/>
                        </a:spcAft>
                        <a:buNone/>
                      </a:pPr>
                      <a:r>
                        <a:rPr lang="en-GB" sz="1400" kern="100">
                          <a:effectLst/>
                        </a:rPr>
                        <a:t>Lolly stick</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GB" sz="1400" kern="100">
                          <a:effectLst/>
                        </a:rPr>
                        <a:t>Support beam</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GB" sz="1400" kern="100">
                          <a:effectLst/>
                        </a:rPr>
                        <a:t>2 points each</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184311385"/>
                  </a:ext>
                </a:extLst>
              </a:tr>
              <a:tr h="288000">
                <a:tc>
                  <a:txBody>
                    <a:bodyPr/>
                    <a:lstStyle/>
                    <a:p>
                      <a:pPr>
                        <a:lnSpc>
                          <a:spcPct val="107000"/>
                        </a:lnSpc>
                        <a:spcAft>
                          <a:spcPts val="800"/>
                        </a:spcAft>
                        <a:buNone/>
                      </a:pPr>
                      <a:r>
                        <a:rPr lang="en-GB" sz="1400" kern="100">
                          <a:effectLst/>
                        </a:rPr>
                        <a:t>Blue tack</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GB" sz="1400" kern="100">
                          <a:effectLst/>
                        </a:rPr>
                        <a:t>Foundation/base</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GB" sz="1400" kern="100">
                          <a:effectLst/>
                        </a:rPr>
                        <a:t>1 point per small ball</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091954670"/>
                  </a:ext>
                </a:extLst>
              </a:tr>
              <a:tr h="288000">
                <a:tc>
                  <a:txBody>
                    <a:bodyPr/>
                    <a:lstStyle/>
                    <a:p>
                      <a:pPr>
                        <a:lnSpc>
                          <a:spcPct val="107000"/>
                        </a:lnSpc>
                        <a:spcAft>
                          <a:spcPts val="800"/>
                        </a:spcAft>
                        <a:buNone/>
                      </a:pPr>
                      <a:r>
                        <a:rPr lang="en-GB" sz="1400" kern="100">
                          <a:effectLst/>
                        </a:rPr>
                        <a:t>String</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GB" sz="1400" kern="100">
                          <a:effectLst/>
                        </a:rPr>
                        <a:t>Electrical wires</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GB" sz="1400" kern="100">
                          <a:effectLst/>
                        </a:rPr>
                        <a:t>5 points per meter</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590268813"/>
                  </a:ext>
                </a:extLst>
              </a:tr>
              <a:tr h="288000">
                <a:tc>
                  <a:txBody>
                    <a:bodyPr/>
                    <a:lstStyle/>
                    <a:p>
                      <a:pPr>
                        <a:lnSpc>
                          <a:spcPct val="107000"/>
                        </a:lnSpc>
                        <a:spcAft>
                          <a:spcPts val="800"/>
                        </a:spcAft>
                        <a:buNone/>
                      </a:pPr>
                      <a:r>
                        <a:rPr lang="en-GB" sz="1400" kern="100" dirty="0">
                          <a:effectLst/>
                        </a:rPr>
                        <a:t>Sellotape</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GB" sz="1400" kern="100">
                          <a:effectLst/>
                        </a:rPr>
                        <a:t>Connectors</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GB" sz="1400" kern="100">
                          <a:effectLst/>
                        </a:rPr>
                        <a:t>3 points per 10 cm piece</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844230577"/>
                  </a:ext>
                </a:extLst>
              </a:tr>
              <a:tr h="288000">
                <a:tc>
                  <a:txBody>
                    <a:bodyPr/>
                    <a:lstStyle/>
                    <a:p>
                      <a:pPr>
                        <a:lnSpc>
                          <a:spcPct val="107000"/>
                        </a:lnSpc>
                        <a:spcAft>
                          <a:spcPts val="800"/>
                        </a:spcAft>
                        <a:buNone/>
                      </a:pPr>
                      <a:r>
                        <a:rPr lang="en-GB" sz="1400" kern="100">
                          <a:effectLst/>
                        </a:rPr>
                        <a:t>Paper clip</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GB" sz="1400" kern="100">
                          <a:effectLst/>
                        </a:rPr>
                        <a:t>Cable support</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buNone/>
                      </a:pPr>
                      <a:r>
                        <a:rPr lang="en-GB" sz="1400" kern="100" dirty="0">
                          <a:effectLst/>
                        </a:rPr>
                        <a:t>2 points each</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985457112"/>
                  </a:ext>
                </a:extLst>
              </a:tr>
            </a:tbl>
          </a:graphicData>
        </a:graphic>
      </p:graphicFrame>
      <p:sp>
        <p:nvSpPr>
          <p:cNvPr id="5" name="Rectangle 1">
            <a:extLst>
              <a:ext uri="{FF2B5EF4-FFF2-40B4-BE49-F238E27FC236}">
                <a16:creationId xmlns:a16="http://schemas.microsoft.com/office/drawing/2014/main" id="{6DB4CA2D-EB83-D33C-48EA-07D0C04945C5}"/>
              </a:ext>
            </a:extLst>
          </p:cNvPr>
          <p:cNvSpPr>
            <a:spLocks noChangeArrowheads="1"/>
          </p:cNvSpPr>
          <p:nvPr/>
        </p:nvSpPr>
        <p:spPr bwMode="auto">
          <a:xfrm>
            <a:off x="838200" y="3969613"/>
            <a:ext cx="196553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600" b="1"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Materials Available</a:t>
            </a:r>
            <a:endParaRPr kumimoji="0" lang="en-GB" altLang="en-US" sz="16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336595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84CE4-CD04-0C6B-9D24-0A8AC008C15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341A814-9CC3-D372-221F-D4F9BAA9B61E}"/>
              </a:ext>
            </a:extLst>
          </p:cNvPr>
          <p:cNvSpPr>
            <a:spLocks noGrp="1"/>
          </p:cNvSpPr>
          <p:nvPr>
            <p:ph type="title"/>
          </p:nvPr>
        </p:nvSpPr>
        <p:spPr/>
        <p:txBody>
          <a:bodyPr/>
          <a:lstStyle/>
          <a:p>
            <a:r>
              <a:rPr lang="en-GB" dirty="0">
                <a:solidFill>
                  <a:schemeClr val="tx1"/>
                </a:solidFill>
              </a:rPr>
              <a:t>Renewable Energy: Power Lines</a:t>
            </a:r>
          </a:p>
        </p:txBody>
      </p:sp>
      <p:sp>
        <p:nvSpPr>
          <p:cNvPr id="10" name="TextBox 9">
            <a:extLst>
              <a:ext uri="{FF2B5EF4-FFF2-40B4-BE49-F238E27FC236}">
                <a16:creationId xmlns:a16="http://schemas.microsoft.com/office/drawing/2014/main" id="{28115B3C-C585-965B-8D18-8325D9B4FA10}"/>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construct and launch a water bottle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investigate how air pressure and water create thrust.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record observations, compare results, and refine my design.</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explore how engineers use moving water to generate electricity in hydroelectric power systems.</a:t>
            </a:r>
          </a:p>
        </p:txBody>
      </p:sp>
      <p:sp>
        <p:nvSpPr>
          <p:cNvPr id="11" name="TextBox 10">
            <a:extLst>
              <a:ext uri="{FF2B5EF4-FFF2-40B4-BE49-F238E27FC236}">
                <a16:creationId xmlns:a16="http://schemas.microsoft.com/office/drawing/2014/main" id="{92DEA064-7354-DB21-AD7C-177AD6B2BBA6}"/>
              </a:ext>
            </a:extLst>
          </p:cNvPr>
          <p:cNvSpPr txBox="1">
            <a:spLocks noGrp="1" noRot="1" noMove="1" noResize="1" noEditPoints="1" noAdjustHandles="1" noChangeArrowheads="1" noChangeShapeType="1"/>
          </p:cNvSpPr>
          <p:nvPr/>
        </p:nvSpPr>
        <p:spPr>
          <a:xfrm>
            <a:off x="6291943" y="3238982"/>
            <a:ext cx="4833257" cy="2409378"/>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describe how air pressure and water act as forces to launch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identify factors that affect the height and distance of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compare my results with my classmates and suggest improvements.</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connect my learning to real-world renewable energy systems, specifically hydroelectric power</a:t>
            </a:r>
          </a:p>
        </p:txBody>
      </p:sp>
      <p:sp>
        <p:nvSpPr>
          <p:cNvPr id="8" name="TextBox 7">
            <a:extLst>
              <a:ext uri="{FF2B5EF4-FFF2-40B4-BE49-F238E27FC236}">
                <a16:creationId xmlns:a16="http://schemas.microsoft.com/office/drawing/2014/main" id="{C360B727-FD8E-510C-4845-09611A3012DB}"/>
              </a:ext>
            </a:extLst>
          </p:cNvPr>
          <p:cNvSpPr txBox="1"/>
          <p:nvPr/>
        </p:nvSpPr>
        <p:spPr>
          <a:xfrm>
            <a:off x="843646" y="1826814"/>
            <a:ext cx="5072742" cy="3633944"/>
          </a:xfrm>
          <a:prstGeom prst="rect">
            <a:avLst/>
          </a:prstGeom>
          <a:noFill/>
        </p:spPr>
        <p:txBody>
          <a:bodyPr wrap="square">
            <a:spAutoFit/>
          </a:bodyPr>
          <a:lstStyle/>
          <a:p>
            <a:pPr lvl="0">
              <a:lnSpc>
                <a:spcPct val="107000"/>
              </a:lnSpc>
            </a:pPr>
            <a:r>
              <a:rPr lang="en-GB" sz="1600" b="1" kern="100" dirty="0">
                <a:latin typeface="Aptos" panose="020B0004020202020204" pitchFamily="34" charset="0"/>
                <a:ea typeface="Aptos" panose="020B0004020202020204" pitchFamily="34" charset="0"/>
                <a:cs typeface="Times New Roman" panose="02020603050405020304" pitchFamily="18" charset="0"/>
              </a:rPr>
              <a:t>Planning Sheet:</a:t>
            </a:r>
          </a:p>
          <a:p>
            <a:pPr marL="285750" lvl="0" indent="-285750">
              <a:buFont typeface="Arial" panose="020B0604020202020204" pitchFamily="34" charset="0"/>
              <a:buChar char="•"/>
            </a:pPr>
            <a:r>
              <a:rPr lang="en-GB" sz="1600" dirty="0">
                <a:latin typeface="+mj-lt"/>
              </a:rPr>
              <a:t>Draw your design first</a:t>
            </a:r>
          </a:p>
          <a:p>
            <a:pPr marL="285750" lvl="0" indent="-285750">
              <a:buFont typeface="Arial" panose="020B0604020202020204" pitchFamily="34" charset="0"/>
              <a:buChar char="•"/>
            </a:pPr>
            <a:r>
              <a:rPr lang="en-GB" sz="1600" dirty="0">
                <a:latin typeface="+mj-lt"/>
              </a:rPr>
              <a:t>List what materials you need</a:t>
            </a:r>
          </a:p>
          <a:p>
            <a:pPr marL="285750" lvl="0" indent="-285750">
              <a:buFont typeface="Arial" panose="020B0604020202020204" pitchFamily="34" charset="0"/>
              <a:buChar char="•"/>
            </a:pPr>
            <a:r>
              <a:rPr lang="en-GB" sz="1600" dirty="0">
                <a:latin typeface="+mj-lt"/>
              </a:rPr>
              <a:t>Calculate the total cost</a:t>
            </a:r>
          </a:p>
          <a:p>
            <a:pPr marL="285750" lvl="0" indent="-285750">
              <a:buFont typeface="Arial" panose="020B0604020202020204" pitchFamily="34" charset="0"/>
              <a:buChar char="•"/>
            </a:pPr>
            <a:r>
              <a:rPr lang="en-GB" sz="1600" dirty="0">
                <a:latin typeface="+mj-lt"/>
              </a:rPr>
              <a:t>Get teacher approval before collecting materials</a:t>
            </a:r>
          </a:p>
          <a:p>
            <a:pPr lvl="0">
              <a:lnSpc>
                <a:spcPct val="107000"/>
              </a:lnSpc>
            </a:pPr>
            <a:endParaRPr lang="en-GB" sz="1600" b="1" kern="100" dirty="0">
              <a:latin typeface="Aptos" panose="020B0004020202020204" pitchFamily="34" charset="0"/>
              <a:ea typeface="Aptos" panose="020B0004020202020204" pitchFamily="34" charset="0"/>
              <a:cs typeface="Times New Roman" panose="02020603050405020304" pitchFamily="18" charset="0"/>
            </a:endParaRPr>
          </a:p>
          <a:p>
            <a:pPr lvl="0">
              <a:lnSpc>
                <a:spcPct val="107000"/>
              </a:lnSpc>
            </a:pPr>
            <a:r>
              <a:rPr lang="en-GB" sz="1600" b="1" kern="100" dirty="0">
                <a:latin typeface="Aptos" panose="020B0004020202020204" pitchFamily="34" charset="0"/>
                <a:ea typeface="Aptos" panose="020B0004020202020204" pitchFamily="34" charset="0"/>
                <a:cs typeface="Times New Roman" panose="02020603050405020304" pitchFamily="18" charset="0"/>
              </a:rPr>
              <a:t>Building Tips:</a:t>
            </a:r>
          </a:p>
          <a:p>
            <a:pPr marL="285750" lvl="0" indent="-285750">
              <a:buFont typeface="Arial" panose="020B0604020202020204" pitchFamily="34" charset="0"/>
              <a:buChar char="•"/>
            </a:pPr>
            <a:r>
              <a:rPr lang="en-GB" sz="1600" dirty="0">
                <a:latin typeface="+mj-lt"/>
              </a:rPr>
              <a:t>Make sure your pylons (supports) have a strong base</a:t>
            </a:r>
          </a:p>
          <a:p>
            <a:pPr marL="285750" lvl="0" indent="-285750">
              <a:buFont typeface="Arial" panose="020B0604020202020204" pitchFamily="34" charset="0"/>
              <a:buChar char="•"/>
            </a:pPr>
            <a:r>
              <a:rPr lang="en-GB" sz="1600" dirty="0">
                <a:latin typeface="+mj-lt"/>
              </a:rPr>
              <a:t>The string (power lines) should be tight but not too tight</a:t>
            </a:r>
          </a:p>
          <a:p>
            <a:pPr marL="285750" lvl="0" indent="-285750">
              <a:buFont typeface="Arial" panose="020B0604020202020204" pitchFamily="34" charset="0"/>
              <a:buChar char="•"/>
            </a:pPr>
            <a:r>
              <a:rPr lang="en-GB" sz="1600" dirty="0">
                <a:latin typeface="+mj-lt"/>
              </a:rPr>
              <a:t>Space your pylons evenly</a:t>
            </a:r>
          </a:p>
          <a:p>
            <a:pPr marL="285750" lvl="0" indent="-285750">
              <a:buFont typeface="Arial" panose="020B0604020202020204" pitchFamily="34" charset="0"/>
              <a:buChar char="•"/>
            </a:pPr>
            <a:r>
              <a:rPr lang="en-GB" sz="1600" dirty="0">
                <a:latin typeface="+mj-lt"/>
              </a:rPr>
              <a:t>Think about how real power lines look</a:t>
            </a:r>
          </a:p>
          <a:p>
            <a:pPr lvl="0">
              <a:lnSpc>
                <a:spcPct val="107000"/>
              </a:lnSpc>
            </a:pPr>
            <a:endParaRPr lang="en-GB" sz="1600" b="1" kern="100" dirty="0">
              <a:latin typeface="Aptos" panose="020B0004020202020204" pitchFamily="34" charset="0"/>
              <a:ea typeface="Aptos" panose="020B0004020202020204" pitchFamily="34" charset="0"/>
              <a:cs typeface="Times New Roman" panose="02020603050405020304" pitchFamily="18" charset="0"/>
            </a:endParaRPr>
          </a:p>
          <a:p>
            <a:pPr lvl="0">
              <a:lnSpc>
                <a:spcPct val="107000"/>
              </a:lnSpc>
            </a:pPr>
            <a:r>
              <a:rPr lang="en-GB" sz="1600" b="1" kern="100" dirty="0">
                <a:latin typeface="Aptos" panose="020B0004020202020204" pitchFamily="34" charset="0"/>
                <a:ea typeface="Aptos" panose="020B0004020202020204" pitchFamily="34" charset="0"/>
                <a:cs typeface="Times New Roman" panose="02020603050405020304" pitchFamily="18" charset="0"/>
              </a:rPr>
              <a:t> </a:t>
            </a:r>
          </a:p>
          <a:p>
            <a:pPr lvl="0">
              <a:lnSpc>
                <a:spcPct val="107000"/>
              </a:lnSpc>
            </a:pPr>
            <a:endParaRPr lang="en-GB" sz="1600" b="1"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 name="Graphic 1" descr="Renewable Energy with solid fill">
            <a:extLst>
              <a:ext uri="{FF2B5EF4-FFF2-40B4-BE49-F238E27FC236}">
                <a16:creationId xmlns:a16="http://schemas.microsoft.com/office/drawing/2014/main" id="{EBD3BD38-FE23-A15C-78B2-4A45D915773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sp>
        <p:nvSpPr>
          <p:cNvPr id="9" name="TextBox 8">
            <a:extLst>
              <a:ext uri="{FF2B5EF4-FFF2-40B4-BE49-F238E27FC236}">
                <a16:creationId xmlns:a16="http://schemas.microsoft.com/office/drawing/2014/main" id="{26D3A1F6-D022-5500-794C-8B8C4F92EE2F}"/>
              </a:ext>
            </a:extLst>
          </p:cNvPr>
          <p:cNvSpPr txBox="1"/>
          <p:nvPr/>
        </p:nvSpPr>
        <p:spPr>
          <a:xfrm>
            <a:off x="6172199" y="1782250"/>
            <a:ext cx="5310963" cy="4320863"/>
          </a:xfrm>
          <a:prstGeom prst="rect">
            <a:avLst/>
          </a:prstGeom>
          <a:noFill/>
        </p:spPr>
        <p:txBody>
          <a:bodyPr wrap="square">
            <a:spAutoFit/>
          </a:bodyPr>
          <a:lstStyle/>
          <a:p>
            <a:pPr lvl="0">
              <a:lnSpc>
                <a:spcPct val="107000"/>
              </a:lnSpc>
            </a:pPr>
            <a:r>
              <a:rPr lang="en-GB" sz="1600" b="1" kern="100" dirty="0">
                <a:latin typeface="Aptos" panose="020B0004020202020204" pitchFamily="34" charset="0"/>
                <a:ea typeface="Aptos" panose="020B0004020202020204" pitchFamily="34" charset="0"/>
                <a:cs typeface="Times New Roman" panose="02020603050405020304" pitchFamily="18" charset="0"/>
              </a:rPr>
              <a:t>Testing: </a:t>
            </a:r>
          </a:p>
          <a:p>
            <a:pPr marL="285750" indent="-285750">
              <a:buFont typeface="Arial" panose="020B0604020202020204" pitchFamily="34" charset="0"/>
              <a:buChar char="•"/>
            </a:pPr>
            <a:r>
              <a:rPr lang="en-GB" sz="1600" dirty="0">
                <a:latin typeface="+mj-lt"/>
              </a:rPr>
              <a:t>Your power line model will be tested by:</a:t>
            </a:r>
          </a:p>
          <a:p>
            <a:pPr marL="285750" lvl="0" indent="-285750">
              <a:buFont typeface="Arial" panose="020B0604020202020204" pitchFamily="34" charset="0"/>
              <a:buChar char="•"/>
            </a:pPr>
            <a:r>
              <a:rPr lang="en-GB" sz="1600" dirty="0">
                <a:latin typeface="+mj-lt"/>
              </a:rPr>
              <a:t>Measuring its height</a:t>
            </a:r>
          </a:p>
          <a:p>
            <a:pPr marL="285750" lvl="0" indent="-285750">
              <a:buFont typeface="Arial" panose="020B0604020202020204" pitchFamily="34" charset="0"/>
              <a:buChar char="•"/>
            </a:pPr>
            <a:r>
              <a:rPr lang="en-GB" sz="1600" dirty="0">
                <a:latin typeface="+mj-lt"/>
              </a:rPr>
              <a:t>Checking if it stands without support</a:t>
            </a:r>
          </a:p>
          <a:p>
            <a:pPr marL="285750" lvl="0" indent="-285750">
              <a:buFont typeface="Arial" panose="020B0604020202020204" pitchFamily="34" charset="0"/>
              <a:buChar char="•"/>
            </a:pPr>
            <a:r>
              <a:rPr lang="en-GB" sz="1600" dirty="0">
                <a:latin typeface="+mj-lt"/>
              </a:rPr>
              <a:t>Making sure the string doesn't touch the ground</a:t>
            </a:r>
          </a:p>
          <a:p>
            <a:pPr marL="285750" lvl="0" indent="-285750">
              <a:buFont typeface="Arial" panose="020B0604020202020204" pitchFamily="34" charset="0"/>
              <a:buChar char="•"/>
            </a:pPr>
            <a:r>
              <a:rPr lang="en-GB" sz="1600" dirty="0">
                <a:latin typeface="+mj-lt"/>
              </a:rPr>
              <a:t>Seeing if it can stay standing for at least 1 minute</a:t>
            </a:r>
          </a:p>
          <a:p>
            <a:pPr marL="285750" lvl="0" indent="-285750">
              <a:buFont typeface="Arial" panose="020B0604020202020204" pitchFamily="34" charset="0"/>
              <a:buChar char="•"/>
            </a:pPr>
            <a:endParaRPr lang="en-GB" sz="1600" b="1" kern="100" dirty="0">
              <a:latin typeface="+mj-lt"/>
              <a:ea typeface="Aptos" panose="020B0004020202020204" pitchFamily="34" charset="0"/>
              <a:cs typeface="Times New Roman" panose="02020603050405020304" pitchFamily="18" charset="0"/>
            </a:endParaRPr>
          </a:p>
          <a:p>
            <a:pPr lvl="0"/>
            <a:r>
              <a:rPr lang="en-GB" sz="1600" b="1" kern="100" dirty="0">
                <a:latin typeface="+mj-lt"/>
                <a:ea typeface="Aptos" panose="020B0004020202020204" pitchFamily="34" charset="0"/>
                <a:cs typeface="Times New Roman" panose="02020603050405020304" pitchFamily="18" charset="0"/>
              </a:rPr>
              <a:t>Extensions Activities:</a:t>
            </a:r>
          </a:p>
          <a:p>
            <a:pPr marL="285750" indent="-285750">
              <a:buFont typeface="Arial" panose="020B0604020202020204" pitchFamily="34" charset="0"/>
              <a:buChar char="•"/>
            </a:pPr>
            <a:r>
              <a:rPr lang="en-GB" sz="1600" dirty="0">
                <a:latin typeface="+mj-lt"/>
              </a:rPr>
              <a:t>If you finish early, try to:</a:t>
            </a:r>
          </a:p>
          <a:p>
            <a:pPr marL="285750" lvl="0" indent="-285750">
              <a:buFont typeface="Arial" panose="020B0604020202020204" pitchFamily="34" charset="0"/>
              <a:buChar char="•"/>
            </a:pPr>
            <a:r>
              <a:rPr lang="en-GB" sz="1600" dirty="0">
                <a:latin typeface="+mj-lt"/>
              </a:rPr>
              <a:t>Add a "substation" to your model (a small box made from paper)</a:t>
            </a:r>
          </a:p>
          <a:p>
            <a:pPr marL="285750" lvl="0" indent="-285750">
              <a:buFont typeface="Arial" panose="020B0604020202020204" pitchFamily="34" charset="0"/>
              <a:buChar char="•"/>
            </a:pPr>
            <a:r>
              <a:rPr lang="en-GB" sz="1600" dirty="0">
                <a:latin typeface="+mj-lt"/>
              </a:rPr>
              <a:t>Create branches of power lines going to different "homes"</a:t>
            </a:r>
          </a:p>
          <a:p>
            <a:pPr marL="285750" lvl="0" indent="-285750">
              <a:buFont typeface="Arial" panose="020B0604020202020204" pitchFamily="34" charset="0"/>
              <a:buChar char="•"/>
            </a:pPr>
            <a:r>
              <a:rPr lang="en-GB" sz="1600" dirty="0">
                <a:latin typeface="+mj-lt"/>
              </a:rPr>
              <a:t>Add small flags or signs explaining what different parts represent</a:t>
            </a:r>
          </a:p>
          <a:p>
            <a:pPr lvl="0"/>
            <a:endParaRPr lang="en-GB" sz="1600" kern="100" dirty="0">
              <a:latin typeface="Aptos" panose="020B0004020202020204" pitchFamily="34" charset="0"/>
              <a:ea typeface="Aptos" panose="020B0004020202020204" pitchFamily="34" charset="0"/>
              <a:cs typeface="Times New Roman" panose="02020603050405020304" pitchFamily="18" charset="0"/>
            </a:endParaRPr>
          </a:p>
          <a:p>
            <a:pPr lvl="0">
              <a:lnSpc>
                <a:spcPct val="107000"/>
              </a:lnSpc>
            </a:pPr>
            <a:r>
              <a:rPr lang="en-GB" sz="1600" b="1" kern="100" dirty="0">
                <a:latin typeface="Aptos" panose="020B0004020202020204" pitchFamily="34" charset="0"/>
                <a:ea typeface="Aptos" panose="020B0004020202020204" pitchFamily="34" charset="0"/>
                <a:cs typeface="Times New Roman" panose="02020603050405020304" pitchFamily="18" charset="0"/>
              </a:rPr>
              <a:t> </a:t>
            </a:r>
          </a:p>
          <a:p>
            <a:pPr lvl="0">
              <a:lnSpc>
                <a:spcPct val="107000"/>
              </a:lnSpc>
            </a:pPr>
            <a:endParaRPr lang="en-GB" sz="1600" b="1"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293744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36661-5369-8616-069D-EB13D0DDE3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D33419-AA7A-2CBD-2F61-C61D3F2D1520}"/>
              </a:ext>
            </a:extLst>
          </p:cNvPr>
          <p:cNvSpPr>
            <a:spLocks noGrp="1"/>
          </p:cNvSpPr>
          <p:nvPr>
            <p:ph type="ctrTitle"/>
          </p:nvPr>
        </p:nvSpPr>
        <p:spPr/>
        <p:txBody>
          <a:bodyPr/>
          <a:lstStyle/>
          <a:p>
            <a:r>
              <a:rPr lang="en-GB" dirty="0"/>
              <a:t>Towering Turbines</a:t>
            </a:r>
          </a:p>
        </p:txBody>
      </p:sp>
      <p:sp>
        <p:nvSpPr>
          <p:cNvPr id="3" name="Subtitle 2">
            <a:extLst>
              <a:ext uri="{FF2B5EF4-FFF2-40B4-BE49-F238E27FC236}">
                <a16:creationId xmlns:a16="http://schemas.microsoft.com/office/drawing/2014/main" id="{8E6F642E-216A-84FA-C171-CF6C890398E3}"/>
              </a:ext>
            </a:extLst>
          </p:cNvPr>
          <p:cNvSpPr>
            <a:spLocks noGrp="1"/>
          </p:cNvSpPr>
          <p:nvPr>
            <p:ph type="subTitle" idx="1"/>
          </p:nvPr>
        </p:nvSpPr>
        <p:spPr/>
        <p:txBody>
          <a:bodyPr/>
          <a:lstStyle/>
          <a:p>
            <a:r>
              <a:rPr lang="en-GB" dirty="0"/>
              <a:t>Level One</a:t>
            </a:r>
          </a:p>
        </p:txBody>
      </p:sp>
    </p:spTree>
    <p:extLst>
      <p:ext uri="{BB962C8B-B14F-4D97-AF65-F5344CB8AC3E}">
        <p14:creationId xmlns:p14="http://schemas.microsoft.com/office/powerpoint/2010/main" val="410618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3EF91-B560-87E8-B8B1-8D49032D529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1254179-45DC-A532-3ED4-622238A56A61}"/>
              </a:ext>
            </a:extLst>
          </p:cNvPr>
          <p:cNvSpPr>
            <a:spLocks noGrp="1"/>
          </p:cNvSpPr>
          <p:nvPr>
            <p:ph type="title"/>
          </p:nvPr>
        </p:nvSpPr>
        <p:spPr/>
        <p:txBody>
          <a:bodyPr/>
          <a:lstStyle/>
          <a:p>
            <a:r>
              <a:rPr lang="en-GB" dirty="0">
                <a:solidFill>
                  <a:schemeClr val="tx1"/>
                </a:solidFill>
              </a:rPr>
              <a:t>Renewable Energy: Towering Turbines</a:t>
            </a:r>
          </a:p>
        </p:txBody>
      </p:sp>
      <p:sp>
        <p:nvSpPr>
          <p:cNvPr id="7" name="TextBox 6">
            <a:extLst>
              <a:ext uri="{FF2B5EF4-FFF2-40B4-BE49-F238E27FC236}">
                <a16:creationId xmlns:a16="http://schemas.microsoft.com/office/drawing/2014/main" id="{E1A25460-13C5-8F33-F8D3-66BCEEA8C316}"/>
              </a:ext>
            </a:extLst>
          </p:cNvPr>
          <p:cNvSpPr txBox="1"/>
          <p:nvPr/>
        </p:nvSpPr>
        <p:spPr>
          <a:xfrm>
            <a:off x="1001486" y="1578429"/>
            <a:ext cx="5812971" cy="923330"/>
          </a:xfrm>
          <a:prstGeom prst="rect">
            <a:avLst/>
          </a:prstGeom>
          <a:noFill/>
        </p:spPr>
        <p:txBody>
          <a:bodyPr wrap="square" rtlCol="0">
            <a:spAutoFit/>
          </a:bodyPr>
          <a:lstStyle/>
          <a:p>
            <a:r>
              <a:rPr lang="en-GB" sz="1800" b="1" kern="100" dirty="0">
                <a:effectLst/>
                <a:latin typeface="Aptos" panose="020B0004020202020204" pitchFamily="34" charset="0"/>
                <a:ea typeface="Aptos" panose="020B0004020202020204" pitchFamily="34" charset="0"/>
                <a:cs typeface="Times New Roman" panose="02020603050405020304" pitchFamily="18" charset="0"/>
              </a:rPr>
              <a:t>Aim:</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To introduce pupils to wind turbines, how they work, and how they help us use clean, renewable energy from the wind.</a:t>
            </a:r>
          </a:p>
        </p:txBody>
      </p:sp>
      <p:sp>
        <p:nvSpPr>
          <p:cNvPr id="8" name="Rectangle 7">
            <a:extLst>
              <a:ext uri="{FF2B5EF4-FFF2-40B4-BE49-F238E27FC236}">
                <a16:creationId xmlns:a16="http://schemas.microsoft.com/office/drawing/2014/main" id="{5F50F97C-D2BC-1E05-8070-DBC0A77AF038}"/>
              </a:ext>
            </a:extLst>
          </p:cNvPr>
          <p:cNvSpPr>
            <a:spLocks noGrp="1" noRot="1" noMove="1" noResize="1" noEditPoints="1" noAdjustHandles="1" noChangeArrowheads="1" noChangeShapeType="1"/>
          </p:cNvSpPr>
          <p:nvPr/>
        </p:nvSpPr>
        <p:spPr>
          <a:xfrm>
            <a:off x="1001486" y="3058886"/>
            <a:ext cx="4985657" cy="2917371"/>
          </a:xfrm>
          <a:prstGeom prst="rect">
            <a:avLst/>
          </a:prstGeom>
          <a:solidFill>
            <a:srgbClr val="52B0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B3E921FA-D11E-423B-3843-D73A4F7D7073}"/>
              </a:ext>
            </a:extLst>
          </p:cNvPr>
          <p:cNvSpPr>
            <a:spLocks noGrp="1" noRot="1" noMove="1" noResize="1" noEditPoints="1" noAdjustHandles="1" noChangeArrowheads="1" noChangeShapeType="1"/>
          </p:cNvSpPr>
          <p:nvPr/>
        </p:nvSpPr>
        <p:spPr>
          <a:xfrm>
            <a:off x="6139543" y="3058885"/>
            <a:ext cx="4985657" cy="2917371"/>
          </a:xfrm>
          <a:prstGeom prst="rect">
            <a:avLst/>
          </a:prstGeom>
          <a:solidFill>
            <a:srgbClr val="52B0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0FCEDE85-C7A0-5891-F360-ABA986F45A3A}"/>
              </a:ext>
            </a:extLst>
          </p:cNvPr>
          <p:cNvSpPr txBox="1">
            <a:spLocks noGrp="1" noRot="1" noMove="1" noResize="1" noEditPoints="1" noAdjustHandles="1" noChangeArrowheads="1" noChangeShapeType="1"/>
          </p:cNvSpPr>
          <p:nvPr/>
        </p:nvSpPr>
        <p:spPr>
          <a:xfrm>
            <a:off x="1077685" y="3298371"/>
            <a:ext cx="4833257" cy="1668405"/>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We are learning about how wind can create energy.</a:t>
            </a:r>
          </a:p>
          <a:p>
            <a:pPr marL="342900" lvl="0" indent="-342900">
              <a:lnSpc>
                <a:spcPct val="107000"/>
              </a:lnSpc>
              <a:buFont typeface="Symbol" panose="05050102010706020507" pitchFamily="18" charset="2"/>
              <a:buChar char=""/>
            </a:pPr>
            <a:r>
              <a:rPr lang="en-GB" sz="15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We are learning how wind turbines help protect the planet.</a:t>
            </a:r>
          </a:p>
          <a:p>
            <a:pPr marL="342900" lvl="0" indent="-342900">
              <a:lnSpc>
                <a:spcPct val="107000"/>
              </a:lnSpc>
              <a:buFont typeface="Symbol" panose="05050102010706020507" pitchFamily="18" charset="2"/>
              <a:buChar char=""/>
            </a:pPr>
            <a:r>
              <a:rPr lang="en-GB" sz="15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We are learning how to build a simple wind turbine model.</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E5B83C19-B04F-6705-6724-E7DC0BBD470B}"/>
              </a:ext>
            </a:extLst>
          </p:cNvPr>
          <p:cNvSpPr txBox="1">
            <a:spLocks noGrp="1" noRot="1" noMove="1" noResize="1" noEditPoints="1" noAdjustHandles="1" noChangeArrowheads="1" noChangeShapeType="1"/>
          </p:cNvSpPr>
          <p:nvPr/>
        </p:nvSpPr>
        <p:spPr>
          <a:xfrm>
            <a:off x="6291943" y="3238982"/>
            <a:ext cx="4833257" cy="1668405"/>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explain what a wind turbine is.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describe why wind turbines are good for the environment.</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take part in building a model wind turbine and say how it works.</a:t>
            </a:r>
          </a:p>
        </p:txBody>
      </p:sp>
      <p:sp>
        <p:nvSpPr>
          <p:cNvPr id="12" name="TextBox 11">
            <a:extLst>
              <a:ext uri="{FF2B5EF4-FFF2-40B4-BE49-F238E27FC236}">
                <a16:creationId xmlns:a16="http://schemas.microsoft.com/office/drawing/2014/main" id="{179FBB83-0500-EBF2-BB48-53841FC0CA94}"/>
              </a:ext>
            </a:extLst>
          </p:cNvPr>
          <p:cNvSpPr txBox="1"/>
          <p:nvPr/>
        </p:nvSpPr>
        <p:spPr>
          <a:xfrm>
            <a:off x="7043057" y="1578429"/>
            <a:ext cx="4082143" cy="369332"/>
          </a:xfrm>
          <a:prstGeom prst="rect">
            <a:avLst/>
          </a:prstGeom>
          <a:noFill/>
        </p:spPr>
        <p:txBody>
          <a:bodyPr wrap="square" numCol="2" rtlCol="0">
            <a:spAutoFit/>
          </a:bodyPr>
          <a:lstStyle/>
          <a:p>
            <a:r>
              <a:rPr lang="en-GB" b="1" kern="100" dirty="0" err="1">
                <a:latin typeface="Aptos" panose="020B0004020202020204" pitchFamily="34" charset="0"/>
                <a:ea typeface="Aptos" panose="020B0004020202020204" pitchFamily="34" charset="0"/>
                <a:cs typeface="Times New Roman" panose="02020603050405020304" pitchFamily="18" charset="0"/>
              </a:rPr>
              <a:t>CfE</a:t>
            </a:r>
            <a:r>
              <a:rPr lang="en-GB" b="1" kern="100" dirty="0">
                <a:latin typeface="Aptos" panose="020B0004020202020204" pitchFamily="34" charset="0"/>
                <a:ea typeface="Aptos" panose="020B0004020202020204" pitchFamily="34" charset="0"/>
                <a:cs typeface="Times New Roman" panose="02020603050405020304" pitchFamily="18" charset="0"/>
              </a:rPr>
              <a:t> Links</a:t>
            </a:r>
            <a:endParaRPr lang="en-GB" sz="18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7A297502-4882-2720-5248-0D93BFA8568B}"/>
              </a:ext>
            </a:extLst>
          </p:cNvPr>
          <p:cNvSpPr txBox="1"/>
          <p:nvPr/>
        </p:nvSpPr>
        <p:spPr>
          <a:xfrm>
            <a:off x="7043057" y="1887754"/>
            <a:ext cx="4082143" cy="1046440"/>
          </a:xfrm>
          <a:prstGeom prst="rect">
            <a:avLst/>
          </a:prstGeom>
          <a:noFill/>
        </p:spPr>
        <p:txBody>
          <a:bodyPr wrap="square" numCol="2" rtlCol="0">
            <a:spAutoFit/>
          </a:bodyPr>
          <a:lstStyle/>
          <a:p>
            <a:pPr>
              <a:spcAft>
                <a:spcPts val="800"/>
              </a:spcAft>
            </a:pPr>
            <a:r>
              <a:rPr lang="en-GB" sz="1400" b="1" kern="100" dirty="0">
                <a:effectLst/>
                <a:latin typeface="Aptos" panose="020B0004020202020204" pitchFamily="34" charset="0"/>
                <a:ea typeface="Aptos" panose="020B0004020202020204" pitchFamily="34" charset="0"/>
                <a:cs typeface="Times New Roman" panose="02020603050405020304" pitchFamily="18" charset="0"/>
              </a:rPr>
              <a:t>SCN 1-04a</a:t>
            </a:r>
          </a:p>
          <a:p>
            <a:pPr>
              <a:spcAft>
                <a:spcPts val="800"/>
              </a:spcAft>
            </a:pPr>
            <a:r>
              <a:rPr lang="en-GB" sz="1400" b="1" kern="100" dirty="0">
                <a:latin typeface="Aptos" panose="020B0004020202020204" pitchFamily="34" charset="0"/>
                <a:ea typeface="Aptos" panose="020B0004020202020204" pitchFamily="34" charset="0"/>
                <a:cs typeface="Times New Roman" panose="02020603050405020304" pitchFamily="18" charset="0"/>
              </a:rPr>
              <a:t>SCN 1-20a</a:t>
            </a:r>
            <a:r>
              <a:rPr lang="en-GB" sz="1400" kern="100" dirty="0">
                <a:effectLst/>
                <a:latin typeface="Aptos" panose="020B0004020202020204" pitchFamily="34" charset="0"/>
                <a:ea typeface="Aptos" panose="020B0004020202020204" pitchFamily="34" charset="0"/>
                <a:cs typeface="Times New Roman" panose="02020603050405020304" pitchFamily="18" charset="0"/>
              </a:rPr>
              <a:t>  </a:t>
            </a:r>
          </a:p>
          <a:p>
            <a:pPr>
              <a:spcAft>
                <a:spcPts val="800"/>
              </a:spcAft>
            </a:pPr>
            <a:endParaRPr lang="en-GB" sz="1400" kern="100" dirty="0">
              <a:latin typeface="Aptos" panose="020B0004020202020204" pitchFamily="34" charset="0"/>
              <a:ea typeface="Aptos" panose="020B0004020202020204" pitchFamily="34" charset="0"/>
              <a:cs typeface="Times New Roman" panose="02020603050405020304" pitchFamily="18" charset="0"/>
            </a:endParaRPr>
          </a:p>
          <a:p>
            <a:pPr>
              <a:spcAft>
                <a:spcPts val="800"/>
              </a:spcAft>
            </a:pP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4" name="Graphic 13" descr="Renewable Energy with solid fill">
            <a:extLst>
              <a:ext uri="{FF2B5EF4-FFF2-40B4-BE49-F238E27FC236}">
                <a16:creationId xmlns:a16="http://schemas.microsoft.com/office/drawing/2014/main" id="{0BF3B805-FCCD-B918-7DE3-0856EB83477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spTree>
    <p:extLst>
      <p:ext uri="{BB962C8B-B14F-4D97-AF65-F5344CB8AC3E}">
        <p14:creationId xmlns:p14="http://schemas.microsoft.com/office/powerpoint/2010/main" val="4566508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B661F-EEED-F00C-A891-E20F6B44523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755DCFD-1F93-CFCD-1B3E-497704049439}"/>
              </a:ext>
            </a:extLst>
          </p:cNvPr>
          <p:cNvSpPr>
            <a:spLocks noGrp="1"/>
          </p:cNvSpPr>
          <p:nvPr>
            <p:ph type="title"/>
          </p:nvPr>
        </p:nvSpPr>
        <p:spPr/>
        <p:txBody>
          <a:bodyPr/>
          <a:lstStyle/>
          <a:p>
            <a:r>
              <a:rPr lang="en-GB" dirty="0">
                <a:solidFill>
                  <a:schemeClr val="tx1"/>
                </a:solidFill>
              </a:rPr>
              <a:t>Build a Wind Turbine</a:t>
            </a:r>
          </a:p>
        </p:txBody>
      </p:sp>
      <p:sp>
        <p:nvSpPr>
          <p:cNvPr id="7" name="TextBox 6">
            <a:extLst>
              <a:ext uri="{FF2B5EF4-FFF2-40B4-BE49-F238E27FC236}">
                <a16:creationId xmlns:a16="http://schemas.microsoft.com/office/drawing/2014/main" id="{7FC0294C-BDD9-38C2-9CC5-60923D8EC104}"/>
              </a:ext>
            </a:extLst>
          </p:cNvPr>
          <p:cNvSpPr txBox="1"/>
          <p:nvPr/>
        </p:nvSpPr>
        <p:spPr>
          <a:xfrm>
            <a:off x="838200" y="1690687"/>
            <a:ext cx="10047514" cy="369332"/>
          </a:xfrm>
          <a:prstGeom prst="rect">
            <a:avLst/>
          </a:prstGeom>
          <a:noFill/>
        </p:spPr>
        <p:txBody>
          <a:bodyPr wrap="square" rtlCol="0">
            <a:spAutoFit/>
          </a:bodyPr>
          <a:lstStyle/>
          <a:p>
            <a:r>
              <a:rPr lang="en-GB" sz="1800" b="1" kern="100" dirty="0">
                <a:effectLst/>
                <a:latin typeface="Aptos" panose="020B0004020202020204" pitchFamily="34" charset="0"/>
                <a:ea typeface="Aptos" panose="020B0004020202020204" pitchFamily="34" charset="0"/>
                <a:cs typeface="Times New Roman" panose="02020603050405020304" pitchFamily="18" charset="0"/>
              </a:rPr>
              <a:t>Materials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14" name="Table 13">
            <a:extLst>
              <a:ext uri="{FF2B5EF4-FFF2-40B4-BE49-F238E27FC236}">
                <a16:creationId xmlns:a16="http://schemas.microsoft.com/office/drawing/2014/main" id="{4BDB9FE7-C67C-90F0-C00B-6191C4BD3B5E}"/>
              </a:ext>
            </a:extLst>
          </p:cNvPr>
          <p:cNvGraphicFramePr>
            <a:graphicFrameLocks noGrp="1"/>
          </p:cNvGraphicFramePr>
          <p:nvPr>
            <p:extLst>
              <p:ext uri="{D42A27DB-BD31-4B8C-83A1-F6EECF244321}">
                <p14:modId xmlns:p14="http://schemas.microsoft.com/office/powerpoint/2010/main" val="887147838"/>
              </p:ext>
            </p:extLst>
          </p:nvPr>
        </p:nvGraphicFramePr>
        <p:xfrm>
          <a:off x="838200" y="2318635"/>
          <a:ext cx="10515600" cy="3359400"/>
        </p:xfrm>
        <a:graphic>
          <a:graphicData uri="http://schemas.openxmlformats.org/drawingml/2006/table">
            <a:tbl>
              <a:tblPr firstRow="1" firstCol="1" bandRow="1">
                <a:tableStyleId>{21E4AEA4-8DFA-4A89-87EB-49C32662AFE0}</a:tableStyleId>
              </a:tblPr>
              <a:tblGrid>
                <a:gridCol w="7929854">
                  <a:extLst>
                    <a:ext uri="{9D8B030D-6E8A-4147-A177-3AD203B41FA5}">
                      <a16:colId xmlns:a16="http://schemas.microsoft.com/office/drawing/2014/main" val="2498014698"/>
                    </a:ext>
                  </a:extLst>
                </a:gridCol>
                <a:gridCol w="2585746">
                  <a:extLst>
                    <a:ext uri="{9D8B030D-6E8A-4147-A177-3AD203B41FA5}">
                      <a16:colId xmlns:a16="http://schemas.microsoft.com/office/drawing/2014/main" val="110598885"/>
                    </a:ext>
                  </a:extLst>
                </a:gridCol>
              </a:tblGrid>
              <a:tr h="305400">
                <a:tc>
                  <a:txBody>
                    <a:bodyPr/>
                    <a:lstStyle/>
                    <a:p>
                      <a:pPr>
                        <a:lnSpc>
                          <a:spcPct val="107000"/>
                        </a:lnSpc>
                        <a:spcAft>
                          <a:spcPts val="800"/>
                        </a:spcAft>
                        <a:buNone/>
                      </a:pPr>
                      <a:r>
                        <a:rPr lang="en-GB" sz="1400" b="1" kern="100" dirty="0">
                          <a:solidFill>
                            <a:schemeClr val="tx1"/>
                          </a:solidFill>
                          <a:effectLst/>
                        </a:rPr>
                        <a:t>Item</a:t>
                      </a:r>
                      <a:endParaRPr lang="en-GB" sz="14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400" kern="100" dirty="0">
                          <a:solidFill>
                            <a:schemeClr val="tx1"/>
                          </a:solidFill>
                          <a:effectLst/>
                        </a:rPr>
                        <a:t>Quantity per group</a:t>
                      </a:r>
                      <a:endParaRPr lang="en-GB"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45221805"/>
                  </a:ext>
                </a:extLst>
              </a:tr>
              <a:tr h="305400">
                <a:tc>
                  <a:txBody>
                    <a:bodyPr/>
                    <a:lstStyle/>
                    <a:p>
                      <a:pPr>
                        <a:lnSpc>
                          <a:spcPct val="107000"/>
                        </a:lnSpc>
                        <a:spcAft>
                          <a:spcPts val="800"/>
                        </a:spcAft>
                        <a:buNone/>
                      </a:pPr>
                      <a:r>
                        <a:rPr lang="en-GB" sz="1400" kern="100" dirty="0">
                          <a:solidFill>
                            <a:schemeClr val="tx1"/>
                          </a:solidFill>
                          <a:effectLst/>
                        </a:rPr>
                        <a:t>1L bottle</a:t>
                      </a:r>
                      <a:endParaRPr lang="en-GB"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400" kern="100">
                          <a:effectLst/>
                        </a:rPr>
                        <a:t>1</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40558716"/>
                  </a:ext>
                </a:extLst>
              </a:tr>
              <a:tr h="305400">
                <a:tc>
                  <a:txBody>
                    <a:bodyPr/>
                    <a:lstStyle/>
                    <a:p>
                      <a:pPr>
                        <a:lnSpc>
                          <a:spcPct val="107000"/>
                        </a:lnSpc>
                        <a:spcAft>
                          <a:spcPts val="800"/>
                        </a:spcAft>
                        <a:buNone/>
                      </a:pPr>
                      <a:r>
                        <a:rPr lang="en-GB" sz="1400" kern="100" dirty="0">
                          <a:solidFill>
                            <a:schemeClr val="tx1"/>
                          </a:solidFill>
                          <a:effectLst/>
                        </a:rPr>
                        <a:t>500ml bottle with cap</a:t>
                      </a:r>
                      <a:endParaRPr lang="en-GB"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400" kern="100">
                          <a:effectLst/>
                        </a:rPr>
                        <a:t>1</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53758327"/>
                  </a:ext>
                </a:extLst>
              </a:tr>
              <a:tr h="305400">
                <a:tc>
                  <a:txBody>
                    <a:bodyPr/>
                    <a:lstStyle/>
                    <a:p>
                      <a:pPr>
                        <a:lnSpc>
                          <a:spcPct val="107000"/>
                        </a:lnSpc>
                        <a:spcAft>
                          <a:spcPts val="800"/>
                        </a:spcAft>
                        <a:buNone/>
                      </a:pPr>
                      <a:r>
                        <a:rPr lang="en-GB" sz="1400" kern="100" dirty="0">
                          <a:solidFill>
                            <a:schemeClr val="tx1"/>
                          </a:solidFill>
                          <a:effectLst/>
                        </a:rPr>
                        <a:t>Scissors</a:t>
                      </a:r>
                      <a:endParaRPr lang="en-GB"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400" kern="100">
                          <a:effectLst/>
                        </a:rPr>
                        <a:t>1 pair</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73006451"/>
                  </a:ext>
                </a:extLst>
              </a:tr>
              <a:tr h="305400">
                <a:tc>
                  <a:txBody>
                    <a:bodyPr/>
                    <a:lstStyle/>
                    <a:p>
                      <a:pPr>
                        <a:lnSpc>
                          <a:spcPct val="107000"/>
                        </a:lnSpc>
                        <a:spcAft>
                          <a:spcPts val="800"/>
                        </a:spcAft>
                        <a:buNone/>
                      </a:pPr>
                      <a:r>
                        <a:rPr lang="en-GB" sz="1400" kern="100" dirty="0">
                          <a:solidFill>
                            <a:schemeClr val="tx1"/>
                          </a:solidFill>
                          <a:effectLst/>
                        </a:rPr>
                        <a:t>Tape</a:t>
                      </a:r>
                      <a:endParaRPr lang="en-GB"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400" kern="100">
                          <a:effectLst/>
                        </a:rPr>
                        <a:t>Shared</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39316497"/>
                  </a:ext>
                </a:extLst>
              </a:tr>
              <a:tr h="305400">
                <a:tc>
                  <a:txBody>
                    <a:bodyPr/>
                    <a:lstStyle/>
                    <a:p>
                      <a:pPr>
                        <a:lnSpc>
                          <a:spcPct val="107000"/>
                        </a:lnSpc>
                        <a:spcAft>
                          <a:spcPts val="800"/>
                        </a:spcAft>
                        <a:buNone/>
                      </a:pPr>
                      <a:r>
                        <a:rPr lang="en-GB" sz="1400" kern="100" dirty="0">
                          <a:solidFill>
                            <a:schemeClr val="tx1"/>
                          </a:solidFill>
                          <a:effectLst/>
                        </a:rPr>
                        <a:t>Water</a:t>
                      </a:r>
                      <a:endParaRPr lang="en-GB"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400" kern="100">
                          <a:effectLst/>
                        </a:rPr>
                        <a:t>250ml</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05445304"/>
                  </a:ext>
                </a:extLst>
              </a:tr>
              <a:tr h="305400">
                <a:tc>
                  <a:txBody>
                    <a:bodyPr/>
                    <a:lstStyle/>
                    <a:p>
                      <a:pPr>
                        <a:lnSpc>
                          <a:spcPct val="107000"/>
                        </a:lnSpc>
                        <a:spcAft>
                          <a:spcPts val="800"/>
                        </a:spcAft>
                        <a:buNone/>
                      </a:pPr>
                      <a:r>
                        <a:rPr lang="en-GB" sz="1400" kern="100" dirty="0">
                          <a:solidFill>
                            <a:schemeClr val="tx1"/>
                          </a:solidFill>
                          <a:effectLst/>
                        </a:rPr>
                        <a:t>Marbles (optional)</a:t>
                      </a:r>
                      <a:endParaRPr lang="en-GB"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400" kern="100">
                          <a:effectLst/>
                        </a:rPr>
                        <a:t>Shared</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19902475"/>
                  </a:ext>
                </a:extLst>
              </a:tr>
              <a:tr h="305400">
                <a:tc>
                  <a:txBody>
                    <a:bodyPr/>
                    <a:lstStyle/>
                    <a:p>
                      <a:pPr>
                        <a:lnSpc>
                          <a:spcPct val="107000"/>
                        </a:lnSpc>
                        <a:spcAft>
                          <a:spcPts val="800"/>
                        </a:spcAft>
                        <a:buNone/>
                      </a:pPr>
                      <a:r>
                        <a:rPr lang="en-GB" sz="1400" kern="100" dirty="0">
                          <a:solidFill>
                            <a:schemeClr val="tx1"/>
                          </a:solidFill>
                          <a:effectLst/>
                        </a:rPr>
                        <a:t>Paper</a:t>
                      </a:r>
                      <a:endParaRPr lang="en-GB"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400" kern="100">
                          <a:effectLst/>
                        </a:rPr>
                        <a:t>1 sheet</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31430135"/>
                  </a:ext>
                </a:extLst>
              </a:tr>
              <a:tr h="305400">
                <a:tc>
                  <a:txBody>
                    <a:bodyPr/>
                    <a:lstStyle/>
                    <a:p>
                      <a:pPr>
                        <a:lnSpc>
                          <a:spcPct val="107000"/>
                        </a:lnSpc>
                        <a:spcAft>
                          <a:spcPts val="800"/>
                        </a:spcAft>
                        <a:buNone/>
                      </a:pPr>
                      <a:r>
                        <a:rPr lang="en-GB" sz="1400" kern="100" dirty="0">
                          <a:solidFill>
                            <a:schemeClr val="tx1"/>
                          </a:solidFill>
                          <a:effectLst/>
                        </a:rPr>
                        <a:t>Straws</a:t>
                      </a:r>
                      <a:endParaRPr lang="en-GB"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400" kern="100">
                          <a:effectLst/>
                        </a:rPr>
                        <a:t>5</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77137459"/>
                  </a:ext>
                </a:extLst>
              </a:tr>
              <a:tr h="305400">
                <a:tc>
                  <a:txBody>
                    <a:bodyPr/>
                    <a:lstStyle/>
                    <a:p>
                      <a:pPr>
                        <a:lnSpc>
                          <a:spcPct val="107000"/>
                        </a:lnSpc>
                        <a:spcAft>
                          <a:spcPts val="800"/>
                        </a:spcAft>
                        <a:buNone/>
                      </a:pPr>
                      <a:r>
                        <a:rPr lang="en-GB" sz="1400" kern="100" dirty="0">
                          <a:solidFill>
                            <a:schemeClr val="tx1"/>
                          </a:solidFill>
                          <a:effectLst/>
                        </a:rPr>
                        <a:t>PVA glue</a:t>
                      </a:r>
                      <a:endParaRPr lang="en-GB"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400" kern="100">
                          <a:effectLst/>
                        </a:rPr>
                        <a:t>Shared</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50679841"/>
                  </a:ext>
                </a:extLst>
              </a:tr>
              <a:tr h="305400">
                <a:tc>
                  <a:txBody>
                    <a:bodyPr/>
                    <a:lstStyle/>
                    <a:p>
                      <a:pPr>
                        <a:lnSpc>
                          <a:spcPct val="107000"/>
                        </a:lnSpc>
                        <a:spcAft>
                          <a:spcPts val="800"/>
                        </a:spcAft>
                        <a:buNone/>
                      </a:pPr>
                      <a:r>
                        <a:rPr lang="en-GB" sz="1400" kern="100" dirty="0">
                          <a:solidFill>
                            <a:schemeClr val="tx1"/>
                          </a:solidFill>
                          <a:effectLst/>
                        </a:rPr>
                        <a:t>Paperclip</a:t>
                      </a:r>
                      <a:endParaRPr lang="en-GB"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400" kern="100" dirty="0">
                          <a:effectLst/>
                        </a:rPr>
                        <a:t>1</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74257572"/>
                  </a:ext>
                </a:extLst>
              </a:tr>
            </a:tbl>
          </a:graphicData>
        </a:graphic>
      </p:graphicFrame>
      <p:pic>
        <p:nvPicPr>
          <p:cNvPr id="2" name="Graphic 1" descr="Renewable Energy with solid fill">
            <a:extLst>
              <a:ext uri="{FF2B5EF4-FFF2-40B4-BE49-F238E27FC236}">
                <a16:creationId xmlns:a16="http://schemas.microsoft.com/office/drawing/2014/main" id="{F3FE7FA1-B26B-161C-59FD-58E744379D3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spTree>
    <p:extLst>
      <p:ext uri="{BB962C8B-B14F-4D97-AF65-F5344CB8AC3E}">
        <p14:creationId xmlns:p14="http://schemas.microsoft.com/office/powerpoint/2010/main" val="35069074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EB5EB-DFA7-1087-C820-93302E0AE1A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46B1BFA-B9D4-4858-1F51-E9554BCCD83D}"/>
              </a:ext>
            </a:extLst>
          </p:cNvPr>
          <p:cNvSpPr>
            <a:spLocks noGrp="1"/>
          </p:cNvSpPr>
          <p:nvPr>
            <p:ph type="title"/>
          </p:nvPr>
        </p:nvSpPr>
        <p:spPr/>
        <p:txBody>
          <a:bodyPr/>
          <a:lstStyle/>
          <a:p>
            <a:r>
              <a:rPr lang="en-GB" dirty="0">
                <a:solidFill>
                  <a:schemeClr val="tx1"/>
                </a:solidFill>
              </a:rPr>
              <a:t>Renewable Energy: Towering Turbines</a:t>
            </a:r>
          </a:p>
        </p:txBody>
      </p:sp>
      <p:sp>
        <p:nvSpPr>
          <p:cNvPr id="10" name="TextBox 9">
            <a:extLst>
              <a:ext uri="{FF2B5EF4-FFF2-40B4-BE49-F238E27FC236}">
                <a16:creationId xmlns:a16="http://schemas.microsoft.com/office/drawing/2014/main" id="{890129F2-E02A-0818-8C8F-CFC396551EB3}"/>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construct and launch a water bottle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investigate how air pressure and water create thrust.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record observations, compare results, and refine my design.</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explore how engineers use moving water to generate electricity in hydroelectric power systems.</a:t>
            </a:r>
          </a:p>
        </p:txBody>
      </p:sp>
      <p:sp>
        <p:nvSpPr>
          <p:cNvPr id="11" name="TextBox 10">
            <a:extLst>
              <a:ext uri="{FF2B5EF4-FFF2-40B4-BE49-F238E27FC236}">
                <a16:creationId xmlns:a16="http://schemas.microsoft.com/office/drawing/2014/main" id="{0D501174-2A2D-60BB-FFE6-AFF664911DEF}"/>
              </a:ext>
            </a:extLst>
          </p:cNvPr>
          <p:cNvSpPr txBox="1">
            <a:spLocks noGrp="1" noRot="1" noMove="1" noResize="1" noEditPoints="1" noAdjustHandles="1" noChangeArrowheads="1" noChangeShapeType="1"/>
          </p:cNvSpPr>
          <p:nvPr/>
        </p:nvSpPr>
        <p:spPr>
          <a:xfrm>
            <a:off x="6291943" y="3238982"/>
            <a:ext cx="4833257" cy="2409378"/>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describe how air pressure and water act as forces to launch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identify factors that affect the height and distance of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compare my results with my classmates and suggest improvements.</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connect my learning to real-world renewable energy systems, specifically hydroelectric power</a:t>
            </a:r>
          </a:p>
        </p:txBody>
      </p:sp>
      <p:pic>
        <p:nvPicPr>
          <p:cNvPr id="14" name="Graphic 13" descr="Renewable Energy with solid fill">
            <a:extLst>
              <a:ext uri="{FF2B5EF4-FFF2-40B4-BE49-F238E27FC236}">
                <a16:creationId xmlns:a16="http://schemas.microsoft.com/office/drawing/2014/main" id="{4F7261B8-C4FA-8039-10B8-7FEE5C2EB7C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graphicFrame>
        <p:nvGraphicFramePr>
          <p:cNvPr id="3" name="Table 2">
            <a:extLst>
              <a:ext uri="{FF2B5EF4-FFF2-40B4-BE49-F238E27FC236}">
                <a16:creationId xmlns:a16="http://schemas.microsoft.com/office/drawing/2014/main" id="{D0300AB9-E895-C07D-0A38-37655364CB56}"/>
              </a:ext>
            </a:extLst>
          </p:cNvPr>
          <p:cNvGraphicFramePr>
            <a:graphicFrameLocks noGrp="1"/>
          </p:cNvGraphicFramePr>
          <p:nvPr>
            <p:extLst>
              <p:ext uri="{D42A27DB-BD31-4B8C-83A1-F6EECF244321}">
                <p14:modId xmlns:p14="http://schemas.microsoft.com/office/powerpoint/2010/main" val="494121728"/>
              </p:ext>
            </p:extLst>
          </p:nvPr>
        </p:nvGraphicFramePr>
        <p:xfrm>
          <a:off x="838200" y="1469049"/>
          <a:ext cx="10515600" cy="4818245"/>
        </p:xfrm>
        <a:graphic>
          <a:graphicData uri="http://schemas.openxmlformats.org/drawingml/2006/table">
            <a:tbl>
              <a:tblPr firstRow="1" bandRow="1">
                <a:tableStyleId>{21E4AEA4-8DFA-4A89-87EB-49C32662AFE0}</a:tableStyleId>
              </a:tblPr>
              <a:tblGrid>
                <a:gridCol w="7522030">
                  <a:extLst>
                    <a:ext uri="{9D8B030D-6E8A-4147-A177-3AD203B41FA5}">
                      <a16:colId xmlns:a16="http://schemas.microsoft.com/office/drawing/2014/main" val="403478616"/>
                    </a:ext>
                  </a:extLst>
                </a:gridCol>
                <a:gridCol w="2993570">
                  <a:extLst>
                    <a:ext uri="{9D8B030D-6E8A-4147-A177-3AD203B41FA5}">
                      <a16:colId xmlns:a16="http://schemas.microsoft.com/office/drawing/2014/main" val="86507278"/>
                    </a:ext>
                  </a:extLst>
                </a:gridCol>
              </a:tblGrid>
              <a:tr h="581525">
                <a:tc>
                  <a:txBody>
                    <a:bodyPr/>
                    <a:lstStyle/>
                    <a:p>
                      <a:endParaRPr lang="en-GB"/>
                    </a:p>
                  </a:txBody>
                  <a:tcPr/>
                </a:tc>
                <a:tc>
                  <a:txBody>
                    <a:bodyPr/>
                    <a:lstStyle/>
                    <a:p>
                      <a:endParaRPr lang="en-GB"/>
                    </a:p>
                  </a:txBody>
                  <a:tcPr/>
                </a:tc>
                <a:extLst>
                  <a:ext uri="{0D108BD9-81ED-4DB2-BD59-A6C34878D82A}">
                    <a16:rowId xmlns:a16="http://schemas.microsoft.com/office/drawing/2014/main" val="4137531856"/>
                  </a:ext>
                </a:extLst>
              </a:tr>
              <a:tr h="12908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dirty="0">
                          <a:solidFill>
                            <a:schemeClr val="dk1"/>
                          </a:solidFill>
                          <a:effectLst/>
                          <a:latin typeface="+mn-lt"/>
                          <a:ea typeface="+mn-ea"/>
                          <a:cs typeface="+mn-cs"/>
                        </a:rPr>
                        <a:t>Talk about renewable energy – energy that won’t run out and doesn’t pollute the air.</a:t>
                      </a:r>
                    </a:p>
                    <a:p>
                      <a:endParaRPr lang="en-GB" sz="1400" kern="1200" dirty="0">
                        <a:solidFill>
                          <a:schemeClr val="dk1"/>
                        </a:solidFill>
                        <a:effectLst/>
                        <a:latin typeface="+mn-lt"/>
                        <a:ea typeface="+mn-ea"/>
                        <a:cs typeface="+mn-cs"/>
                      </a:endParaRPr>
                    </a:p>
                    <a:p>
                      <a:r>
                        <a:rPr lang="en-GB" sz="1400" kern="1200" dirty="0">
                          <a:solidFill>
                            <a:schemeClr val="dk1"/>
                          </a:solidFill>
                          <a:effectLst/>
                          <a:latin typeface="+mn-lt"/>
                          <a:ea typeface="+mn-ea"/>
                          <a:cs typeface="+mn-cs"/>
                        </a:rPr>
                        <a:t>Ask pupils to think of sources of renewable energy and why they think it might be good for the planet.</a:t>
                      </a:r>
                    </a:p>
                    <a:p>
                      <a:r>
                        <a:rPr lang="en-GB" sz="1400" kern="1200" dirty="0">
                          <a:solidFill>
                            <a:schemeClr val="dk1"/>
                          </a:solidFill>
                          <a:effectLst/>
                          <a:latin typeface="+mn-lt"/>
                          <a:ea typeface="+mn-ea"/>
                          <a:cs typeface="+mn-cs"/>
                        </a:rPr>
                        <a:t>Explain that wind turbines catch the wind to make electricity – it’s like using the wind to do work for us</a:t>
                      </a:r>
                    </a:p>
                    <a:p>
                      <a:endParaRPr lang="en-GB" sz="1400" kern="1200" dirty="0">
                        <a:solidFill>
                          <a:schemeClr val="dk1"/>
                        </a:solidFill>
                        <a:effectLst/>
                        <a:latin typeface="+mn-lt"/>
                        <a:ea typeface="+mn-ea"/>
                        <a:cs typeface="+mn-cs"/>
                      </a:endParaRPr>
                    </a:p>
                    <a:p>
                      <a:r>
                        <a:rPr lang="en-GB" sz="1400" kern="1200" dirty="0">
                          <a:solidFill>
                            <a:schemeClr val="dk1"/>
                          </a:solidFill>
                          <a:effectLst/>
                          <a:latin typeface="+mn-lt"/>
                          <a:ea typeface="+mn-ea"/>
                          <a:cs typeface="+mn-cs"/>
                        </a:rPr>
                        <a:t>Key Words to Introduce: wind, energy, electricity, renewable, turbine</a:t>
                      </a:r>
                    </a:p>
                  </a:txBody>
                  <a:tcPr/>
                </a:tc>
                <a:tc>
                  <a:txBody>
                    <a:bodyPr/>
                    <a:lstStyle/>
                    <a:p>
                      <a:r>
                        <a:rPr lang="en-GB" sz="1400" kern="1200" dirty="0">
                          <a:solidFill>
                            <a:schemeClr val="dk1"/>
                          </a:solidFill>
                          <a:effectLst/>
                          <a:latin typeface="+mn-lt"/>
                          <a:ea typeface="+mn-ea"/>
                          <a:cs typeface="+mn-cs"/>
                        </a:rPr>
                        <a:t>See background information – Renewable Energy</a:t>
                      </a:r>
                    </a:p>
                    <a:p>
                      <a:endParaRPr lang="en-GB" sz="1400" kern="1200" dirty="0">
                        <a:solidFill>
                          <a:schemeClr val="dk1"/>
                        </a:solidFill>
                        <a:effectLst/>
                        <a:latin typeface="+mn-lt"/>
                        <a:ea typeface="+mn-ea"/>
                        <a:cs typeface="+mn-cs"/>
                      </a:endParaRPr>
                    </a:p>
                    <a:p>
                      <a:r>
                        <a:rPr lang="en-GB" sz="1400" dirty="0">
                          <a:hlinkClick r:id="rId4"/>
                        </a:rPr>
                        <a:t>What is renewable and non-renewable energy? - BBC Bitesize</a:t>
                      </a:r>
                      <a:endParaRPr lang="en-GB" sz="1400" kern="1200" dirty="0">
                        <a:solidFill>
                          <a:schemeClr val="dk1"/>
                        </a:solidFill>
                        <a:effectLst/>
                        <a:latin typeface="+mn-lt"/>
                        <a:ea typeface="+mn-ea"/>
                        <a:cs typeface="+mn-cs"/>
                      </a:endParaRPr>
                    </a:p>
                  </a:txBody>
                  <a:tcPr/>
                </a:tc>
                <a:extLst>
                  <a:ext uri="{0D108BD9-81ED-4DB2-BD59-A6C34878D82A}">
                    <a16:rowId xmlns:a16="http://schemas.microsoft.com/office/drawing/2014/main" val="2169056112"/>
                  </a:ext>
                </a:extLst>
              </a:tr>
              <a:tr h="581525">
                <a:tc>
                  <a:txBody>
                    <a:bodyPr/>
                    <a:lstStyle/>
                    <a:p>
                      <a:r>
                        <a:rPr lang="en-GB" sz="1400" kern="1200" dirty="0">
                          <a:solidFill>
                            <a:schemeClr val="dk1"/>
                          </a:solidFill>
                          <a:effectLst/>
                          <a:latin typeface="+mn-lt"/>
                          <a:ea typeface="+mn-ea"/>
                          <a:cs typeface="+mn-cs"/>
                        </a:rPr>
                        <a:t>Explain where turbines can normally be found (high ground, open fields or off shore)</a:t>
                      </a:r>
                    </a:p>
                    <a:p>
                      <a:endParaRPr lang="en-GB" sz="1400" kern="1200" dirty="0">
                        <a:solidFill>
                          <a:schemeClr val="dk1"/>
                        </a:solidFill>
                        <a:effectLst/>
                        <a:latin typeface="+mn-lt"/>
                        <a:ea typeface="+mn-ea"/>
                        <a:cs typeface="+mn-cs"/>
                      </a:endParaRPr>
                    </a:p>
                    <a:p>
                      <a:r>
                        <a:rPr lang="en-GB" sz="1400" kern="1200" dirty="0">
                          <a:solidFill>
                            <a:schemeClr val="dk1"/>
                          </a:solidFill>
                          <a:effectLst/>
                          <a:latin typeface="+mn-lt"/>
                          <a:ea typeface="+mn-ea"/>
                          <a:cs typeface="+mn-cs"/>
                        </a:rPr>
                        <a:t>Explain differences between windmills and wind turbines (windmills are used in manufacturing, wind turbines make electricity.)</a:t>
                      </a:r>
                      <a:br>
                        <a:rPr lang="en-GB" sz="1400" kern="1200" dirty="0">
                          <a:solidFill>
                            <a:schemeClr val="dk1"/>
                          </a:solidFill>
                          <a:effectLst/>
                          <a:latin typeface="+mn-lt"/>
                          <a:ea typeface="+mn-ea"/>
                          <a:cs typeface="+mn-cs"/>
                        </a:rPr>
                      </a:br>
                      <a:br>
                        <a:rPr lang="en-GB" sz="1400" kern="1200" dirty="0">
                          <a:solidFill>
                            <a:schemeClr val="dk1"/>
                          </a:solidFill>
                          <a:effectLst/>
                          <a:latin typeface="+mn-lt"/>
                          <a:ea typeface="+mn-ea"/>
                          <a:cs typeface="+mn-cs"/>
                        </a:rPr>
                      </a:br>
                      <a:r>
                        <a:rPr lang="en-GB" sz="1400" kern="1200" dirty="0">
                          <a:solidFill>
                            <a:schemeClr val="dk1"/>
                          </a:solidFill>
                          <a:effectLst/>
                          <a:latin typeface="+mn-lt"/>
                          <a:ea typeface="+mn-ea"/>
                          <a:cs typeface="+mn-cs"/>
                        </a:rPr>
                        <a:t>Ask pupils what they think is good about turbines, and why they think some people might not like them.</a:t>
                      </a:r>
                      <a:br>
                        <a:rPr lang="en-GB" sz="1400" kern="1200" dirty="0">
                          <a:solidFill>
                            <a:schemeClr val="dk1"/>
                          </a:solidFill>
                          <a:effectLst/>
                          <a:latin typeface="+mn-lt"/>
                          <a:ea typeface="+mn-ea"/>
                          <a:cs typeface="+mn-cs"/>
                        </a:rPr>
                      </a:br>
                      <a:br>
                        <a:rPr lang="en-GB" sz="1400" kern="1200" dirty="0">
                          <a:solidFill>
                            <a:schemeClr val="dk1"/>
                          </a:solidFill>
                          <a:effectLst/>
                          <a:latin typeface="+mn-lt"/>
                          <a:ea typeface="+mn-ea"/>
                          <a:cs typeface="+mn-cs"/>
                        </a:rPr>
                      </a:br>
                      <a:endParaRPr lang="en-GB" sz="1400" kern="1200" dirty="0">
                        <a:solidFill>
                          <a:schemeClr val="dk1"/>
                        </a:solidFill>
                        <a:effectLst/>
                        <a:latin typeface="+mn-lt"/>
                        <a:ea typeface="+mn-ea"/>
                        <a:cs typeface="+mn-cs"/>
                      </a:endParaRPr>
                    </a:p>
                    <a:p>
                      <a:endParaRPr lang="en-GB" sz="1400" kern="1200" dirty="0">
                        <a:solidFill>
                          <a:schemeClr val="dk1"/>
                        </a:solidFill>
                        <a:effectLst/>
                        <a:latin typeface="+mn-lt"/>
                        <a:ea typeface="+mn-ea"/>
                        <a:cs typeface="+mn-cs"/>
                      </a:endParaRPr>
                    </a:p>
                    <a:p>
                      <a:endParaRPr lang="en-GB" sz="1400" kern="1200" dirty="0">
                        <a:solidFill>
                          <a:schemeClr val="dk1"/>
                        </a:solidFill>
                        <a:effectLst/>
                        <a:latin typeface="+mn-lt"/>
                        <a:ea typeface="+mn-ea"/>
                        <a:cs typeface="+mn-cs"/>
                      </a:endParaRPr>
                    </a:p>
                  </a:txBody>
                  <a:tcPr/>
                </a:tc>
                <a:tc>
                  <a:txBody>
                    <a:bodyPr/>
                    <a:lstStyle/>
                    <a:p>
                      <a:r>
                        <a:rPr lang="en-GB" sz="1400" dirty="0">
                          <a:hlinkClick r:id="rId5"/>
                        </a:rPr>
                        <a:t>KS1 / KS2 Science: How is electricity made? - BBC Bitesize</a:t>
                      </a:r>
                      <a:endParaRPr lang="en-GB" sz="1400" dirty="0"/>
                    </a:p>
                    <a:p>
                      <a:endParaRPr lang="en-GB" sz="1400" dirty="0"/>
                    </a:p>
                    <a:p>
                      <a:r>
                        <a:rPr lang="en-GB" sz="1400" dirty="0"/>
                        <a:t>See end slides</a:t>
                      </a:r>
                      <a:br>
                        <a:rPr lang="en-GB" sz="1400" dirty="0"/>
                      </a:br>
                      <a:br>
                        <a:rPr lang="en-GB" sz="1400" dirty="0"/>
                      </a:br>
                      <a:r>
                        <a:rPr lang="en-GB" sz="1100" dirty="0">
                          <a:hlinkClick r:id="rId6"/>
                        </a:rPr>
                        <a:t>Where does electricity come from? | The journey of electricity to your home | National Grid Group</a:t>
                      </a:r>
                      <a:endParaRPr lang="en-GB" sz="1100" dirty="0"/>
                    </a:p>
                  </a:txBody>
                  <a:tcPr/>
                </a:tc>
                <a:extLst>
                  <a:ext uri="{0D108BD9-81ED-4DB2-BD59-A6C34878D82A}">
                    <a16:rowId xmlns:a16="http://schemas.microsoft.com/office/drawing/2014/main" val="2204756618"/>
                  </a:ext>
                </a:extLst>
              </a:tr>
            </a:tbl>
          </a:graphicData>
        </a:graphic>
      </p:graphicFrame>
    </p:spTree>
    <p:extLst>
      <p:ext uri="{BB962C8B-B14F-4D97-AF65-F5344CB8AC3E}">
        <p14:creationId xmlns:p14="http://schemas.microsoft.com/office/powerpoint/2010/main" val="35182726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AF915-1B9B-2DF3-28A3-4773C9951FB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7A0EE09-6928-1D44-161B-D9FE24870C85}"/>
              </a:ext>
            </a:extLst>
          </p:cNvPr>
          <p:cNvSpPr>
            <a:spLocks noGrp="1"/>
          </p:cNvSpPr>
          <p:nvPr>
            <p:ph type="title"/>
          </p:nvPr>
        </p:nvSpPr>
        <p:spPr/>
        <p:txBody>
          <a:bodyPr/>
          <a:lstStyle/>
          <a:p>
            <a:r>
              <a:rPr lang="en-GB" dirty="0">
                <a:solidFill>
                  <a:schemeClr val="tx1"/>
                </a:solidFill>
              </a:rPr>
              <a:t>Renewable Energy: Towering Turbines</a:t>
            </a:r>
          </a:p>
        </p:txBody>
      </p:sp>
      <p:sp>
        <p:nvSpPr>
          <p:cNvPr id="10" name="TextBox 9">
            <a:extLst>
              <a:ext uri="{FF2B5EF4-FFF2-40B4-BE49-F238E27FC236}">
                <a16:creationId xmlns:a16="http://schemas.microsoft.com/office/drawing/2014/main" id="{BEC2B665-D451-EF28-7CB9-6C879BB4AA1D}"/>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construct and launch a water bottle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investigate how air pressure and water create thrust.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record observations, compare results, and refine my design.</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explore how engineers use moving water to generate electricity in hydroelectric power systems.</a:t>
            </a:r>
          </a:p>
        </p:txBody>
      </p:sp>
      <p:sp>
        <p:nvSpPr>
          <p:cNvPr id="11" name="TextBox 10">
            <a:extLst>
              <a:ext uri="{FF2B5EF4-FFF2-40B4-BE49-F238E27FC236}">
                <a16:creationId xmlns:a16="http://schemas.microsoft.com/office/drawing/2014/main" id="{8B71280E-BA12-296B-C2AF-681826D20C7E}"/>
              </a:ext>
            </a:extLst>
          </p:cNvPr>
          <p:cNvSpPr txBox="1">
            <a:spLocks noGrp="1" noRot="1" noMove="1" noResize="1" noEditPoints="1" noAdjustHandles="1" noChangeArrowheads="1" noChangeShapeType="1"/>
          </p:cNvSpPr>
          <p:nvPr/>
        </p:nvSpPr>
        <p:spPr>
          <a:xfrm>
            <a:off x="6291943" y="3238982"/>
            <a:ext cx="4833257" cy="2409378"/>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describe how air pressure and water act as forces to launch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identify factors that affect the height and distance of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compare my results with my classmates and suggest improvements.</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connect my learning to real-world renewable energy systems, specifically hydroelectric power</a:t>
            </a:r>
          </a:p>
        </p:txBody>
      </p:sp>
      <p:pic>
        <p:nvPicPr>
          <p:cNvPr id="14" name="Graphic 13" descr="Renewable Energy with solid fill">
            <a:extLst>
              <a:ext uri="{FF2B5EF4-FFF2-40B4-BE49-F238E27FC236}">
                <a16:creationId xmlns:a16="http://schemas.microsoft.com/office/drawing/2014/main" id="{8D1E7D1D-85EB-8BF2-7E39-C0D3D5FF0C4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graphicFrame>
        <p:nvGraphicFramePr>
          <p:cNvPr id="3" name="Table 2">
            <a:extLst>
              <a:ext uri="{FF2B5EF4-FFF2-40B4-BE49-F238E27FC236}">
                <a16:creationId xmlns:a16="http://schemas.microsoft.com/office/drawing/2014/main" id="{4B03D900-54E6-D87F-C13D-70EA9652EC6B}"/>
              </a:ext>
            </a:extLst>
          </p:cNvPr>
          <p:cNvGraphicFramePr>
            <a:graphicFrameLocks noGrp="1"/>
          </p:cNvGraphicFramePr>
          <p:nvPr>
            <p:extLst>
              <p:ext uri="{D42A27DB-BD31-4B8C-83A1-F6EECF244321}">
                <p14:modId xmlns:p14="http://schemas.microsoft.com/office/powerpoint/2010/main" val="824332590"/>
              </p:ext>
            </p:extLst>
          </p:nvPr>
        </p:nvGraphicFramePr>
        <p:xfrm>
          <a:off x="838200" y="1469049"/>
          <a:ext cx="10515600" cy="3964805"/>
        </p:xfrm>
        <a:graphic>
          <a:graphicData uri="http://schemas.openxmlformats.org/drawingml/2006/table">
            <a:tbl>
              <a:tblPr firstRow="1" bandRow="1">
                <a:tableStyleId>{21E4AEA4-8DFA-4A89-87EB-49C32662AFE0}</a:tableStyleId>
              </a:tblPr>
              <a:tblGrid>
                <a:gridCol w="7522030">
                  <a:extLst>
                    <a:ext uri="{9D8B030D-6E8A-4147-A177-3AD203B41FA5}">
                      <a16:colId xmlns:a16="http://schemas.microsoft.com/office/drawing/2014/main" val="403478616"/>
                    </a:ext>
                  </a:extLst>
                </a:gridCol>
                <a:gridCol w="2993570">
                  <a:extLst>
                    <a:ext uri="{9D8B030D-6E8A-4147-A177-3AD203B41FA5}">
                      <a16:colId xmlns:a16="http://schemas.microsoft.com/office/drawing/2014/main" val="86507278"/>
                    </a:ext>
                  </a:extLst>
                </a:gridCol>
              </a:tblGrid>
              <a:tr h="581525">
                <a:tc>
                  <a:txBody>
                    <a:bodyPr/>
                    <a:lstStyle/>
                    <a:p>
                      <a:endParaRPr lang="en-GB"/>
                    </a:p>
                  </a:txBody>
                  <a:tcPr/>
                </a:tc>
                <a:tc>
                  <a:txBody>
                    <a:bodyPr/>
                    <a:lstStyle/>
                    <a:p>
                      <a:endParaRPr lang="en-GB"/>
                    </a:p>
                  </a:txBody>
                  <a:tcPr/>
                </a:tc>
                <a:extLst>
                  <a:ext uri="{0D108BD9-81ED-4DB2-BD59-A6C34878D82A}">
                    <a16:rowId xmlns:a16="http://schemas.microsoft.com/office/drawing/2014/main" val="4137531856"/>
                  </a:ext>
                </a:extLst>
              </a:tr>
              <a:tr h="1290861">
                <a:tc>
                  <a:txBody>
                    <a:bodyPr/>
                    <a:lstStyle/>
                    <a:p>
                      <a:r>
                        <a:rPr lang="en-GB" sz="1400" kern="1200" dirty="0">
                          <a:solidFill>
                            <a:schemeClr val="dk1"/>
                          </a:solidFill>
                          <a:effectLst/>
                          <a:latin typeface="+mn-lt"/>
                          <a:ea typeface="+mn-ea"/>
                          <a:cs typeface="+mn-cs"/>
                        </a:rPr>
                        <a:t>Pupils should now complete the towering turbines activity to build their own model turbine.</a:t>
                      </a:r>
                    </a:p>
                    <a:p>
                      <a:endParaRPr lang="en-GB" sz="1400" kern="1200" dirty="0">
                        <a:solidFill>
                          <a:schemeClr val="dk1"/>
                        </a:solidFill>
                        <a:effectLst/>
                        <a:latin typeface="+mn-lt"/>
                        <a:ea typeface="+mn-ea"/>
                        <a:cs typeface="+mn-cs"/>
                      </a:endParaRPr>
                    </a:p>
                    <a:p>
                      <a:r>
                        <a:rPr lang="en-GB" sz="1400" kern="1200" dirty="0">
                          <a:solidFill>
                            <a:schemeClr val="dk1"/>
                          </a:solidFill>
                          <a:effectLst/>
                          <a:latin typeface="+mn-lt"/>
                          <a:ea typeface="+mn-ea"/>
                          <a:cs typeface="+mn-cs"/>
                        </a:rPr>
                        <a:t>As they go along use the explainer slide to explain the different parts of the turbine and how they all help to make renewable/good electricity.</a:t>
                      </a:r>
                    </a:p>
                    <a:p>
                      <a:endParaRPr lang="en-GB" sz="1400" kern="1200" dirty="0">
                        <a:solidFill>
                          <a:schemeClr val="dk1"/>
                        </a:solidFill>
                        <a:effectLst/>
                        <a:latin typeface="+mn-lt"/>
                        <a:ea typeface="+mn-ea"/>
                        <a:cs typeface="+mn-cs"/>
                      </a:endParaRPr>
                    </a:p>
                    <a:p>
                      <a:r>
                        <a:rPr lang="en-GB" sz="1400" kern="1200" dirty="0">
                          <a:solidFill>
                            <a:schemeClr val="dk1"/>
                          </a:solidFill>
                          <a:effectLst/>
                          <a:latin typeface="+mn-lt"/>
                          <a:ea typeface="+mn-ea"/>
                          <a:cs typeface="+mn-cs"/>
                        </a:rPr>
                        <a:t>*If turbine activity is too difficult for pupils, have them use the alternative pinwheel activity found at the end of this guide instead.</a:t>
                      </a:r>
                    </a:p>
                    <a:p>
                      <a:endParaRPr lang="en-GB" sz="1400" kern="1200" dirty="0">
                        <a:solidFill>
                          <a:schemeClr val="dk1"/>
                        </a:solidFill>
                        <a:effectLst/>
                        <a:latin typeface="+mn-lt"/>
                        <a:ea typeface="+mn-ea"/>
                        <a:cs typeface="+mn-cs"/>
                      </a:endParaRPr>
                    </a:p>
                  </a:txBody>
                  <a:tcPr/>
                </a:tc>
                <a:tc>
                  <a:txBody>
                    <a:bodyPr/>
                    <a:lstStyle/>
                    <a:p>
                      <a:r>
                        <a:rPr lang="en-GB" sz="1400" kern="1200" dirty="0">
                          <a:solidFill>
                            <a:schemeClr val="dk1"/>
                          </a:solidFill>
                          <a:effectLst/>
                          <a:latin typeface="+mn-lt"/>
                          <a:ea typeface="+mn-ea"/>
                          <a:cs typeface="+mn-cs"/>
                        </a:rPr>
                        <a:t>Pupil worksheet</a:t>
                      </a:r>
                    </a:p>
                    <a:p>
                      <a:r>
                        <a:rPr lang="en-GB" sz="1400" kern="1200" dirty="0">
                          <a:solidFill>
                            <a:schemeClr val="dk1"/>
                          </a:solidFill>
                          <a:effectLst/>
                          <a:latin typeface="+mn-lt"/>
                          <a:ea typeface="+mn-ea"/>
                          <a:cs typeface="+mn-cs"/>
                        </a:rPr>
                        <a:t>Materials</a:t>
                      </a:r>
                      <a:endParaRPr lang="en-GB" sz="1400" dirty="0"/>
                    </a:p>
                  </a:txBody>
                  <a:tcPr/>
                </a:tc>
                <a:extLst>
                  <a:ext uri="{0D108BD9-81ED-4DB2-BD59-A6C34878D82A}">
                    <a16:rowId xmlns:a16="http://schemas.microsoft.com/office/drawing/2014/main" val="2169056112"/>
                  </a:ext>
                </a:extLst>
              </a:tr>
              <a:tr h="697208">
                <a:tc>
                  <a:txBody>
                    <a:bodyPr/>
                    <a:lstStyle/>
                    <a:p>
                      <a:r>
                        <a:rPr lang="en-GB" sz="1400" kern="1200" dirty="0">
                          <a:solidFill>
                            <a:schemeClr val="dk1"/>
                          </a:solidFill>
                          <a:effectLst/>
                          <a:latin typeface="+mn-lt"/>
                          <a:ea typeface="+mn-ea"/>
                          <a:cs typeface="+mn-cs"/>
                        </a:rPr>
                        <a:t>Reflection and discussion</a:t>
                      </a:r>
                    </a:p>
                    <a:p>
                      <a:r>
                        <a:rPr lang="en-GB" sz="1400" kern="1200" dirty="0">
                          <a:solidFill>
                            <a:schemeClr val="dk1"/>
                          </a:solidFill>
                          <a:effectLst/>
                          <a:latin typeface="+mn-lt"/>
                          <a:ea typeface="+mn-ea"/>
                          <a:cs typeface="+mn-cs"/>
                        </a:rPr>
                        <a:t>Ask learners what went well and what they might change next time?</a:t>
                      </a:r>
                    </a:p>
                    <a:p>
                      <a:endParaRPr lang="en-GB" sz="1400" kern="1200" dirty="0">
                        <a:solidFill>
                          <a:schemeClr val="dk1"/>
                        </a:solidFill>
                        <a:effectLst/>
                        <a:latin typeface="+mn-lt"/>
                        <a:ea typeface="+mn-ea"/>
                        <a:cs typeface="+mn-cs"/>
                      </a:endParaRPr>
                    </a:p>
                    <a:p>
                      <a:r>
                        <a:rPr lang="en-GB" sz="1400" kern="1200" dirty="0">
                          <a:solidFill>
                            <a:schemeClr val="dk1"/>
                          </a:solidFill>
                          <a:effectLst/>
                          <a:latin typeface="+mn-lt"/>
                          <a:ea typeface="+mn-ea"/>
                          <a:cs typeface="+mn-cs"/>
                        </a:rPr>
                        <a:t>Lead learners in a discussion about what we learned today, ask for a new fun fact about electricity and how it gets from a turbine to our houses.</a:t>
                      </a:r>
                    </a:p>
                    <a:p>
                      <a:endParaRPr lang="en-GB" sz="1400" kern="1200" dirty="0">
                        <a:solidFill>
                          <a:schemeClr val="dk1"/>
                        </a:solidFill>
                        <a:effectLst/>
                        <a:latin typeface="+mn-lt"/>
                        <a:ea typeface="+mn-ea"/>
                        <a:cs typeface="+mn-cs"/>
                      </a:endParaRPr>
                    </a:p>
                    <a:p>
                      <a:r>
                        <a:rPr lang="en-GB" sz="1400" kern="1200" dirty="0">
                          <a:solidFill>
                            <a:schemeClr val="dk1"/>
                          </a:solidFill>
                          <a:effectLst/>
                          <a:latin typeface="+mn-lt"/>
                          <a:ea typeface="+mn-ea"/>
                          <a:cs typeface="+mn-cs"/>
                        </a:rPr>
                        <a:t>Ask they what they think of renewable energy, is it good or bad for our planet?</a:t>
                      </a:r>
                    </a:p>
                  </a:txBody>
                  <a:tcPr/>
                </a:tc>
                <a:tc>
                  <a:txBody>
                    <a:bodyPr/>
                    <a:lstStyle/>
                    <a:p>
                      <a:endParaRPr lang="en-GB" sz="1400" dirty="0"/>
                    </a:p>
                  </a:txBody>
                  <a:tcPr/>
                </a:tc>
                <a:extLst>
                  <a:ext uri="{0D108BD9-81ED-4DB2-BD59-A6C34878D82A}">
                    <a16:rowId xmlns:a16="http://schemas.microsoft.com/office/drawing/2014/main" val="2204756618"/>
                  </a:ext>
                </a:extLst>
              </a:tr>
            </a:tbl>
          </a:graphicData>
        </a:graphic>
      </p:graphicFrame>
    </p:spTree>
    <p:extLst>
      <p:ext uri="{BB962C8B-B14F-4D97-AF65-F5344CB8AC3E}">
        <p14:creationId xmlns:p14="http://schemas.microsoft.com/office/powerpoint/2010/main" val="12018488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E4F76-7C87-EC67-FDC6-F2B5556A210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0273142-42CA-6DD3-A904-7766509DEFA7}"/>
              </a:ext>
            </a:extLst>
          </p:cNvPr>
          <p:cNvSpPr>
            <a:spLocks noGrp="1"/>
          </p:cNvSpPr>
          <p:nvPr>
            <p:ph type="title"/>
          </p:nvPr>
        </p:nvSpPr>
        <p:spPr/>
        <p:txBody>
          <a:bodyPr/>
          <a:lstStyle/>
          <a:p>
            <a:r>
              <a:rPr lang="en-GB" dirty="0">
                <a:solidFill>
                  <a:schemeClr val="tx1"/>
                </a:solidFill>
              </a:rPr>
              <a:t>Build a Wind Turbine</a:t>
            </a:r>
          </a:p>
        </p:txBody>
      </p:sp>
      <p:sp>
        <p:nvSpPr>
          <p:cNvPr id="10" name="TextBox 9">
            <a:extLst>
              <a:ext uri="{FF2B5EF4-FFF2-40B4-BE49-F238E27FC236}">
                <a16:creationId xmlns:a16="http://schemas.microsoft.com/office/drawing/2014/main" id="{B322096D-BF44-2A1D-1C4F-CCDBCB7DD066}"/>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construct and launch a water bottle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investigate how air pressure and water create thrust.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record observations, compare results, and refine my design.</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explore how engineers use moving water to generate electricity in hydroelectric power systems.</a:t>
            </a:r>
          </a:p>
        </p:txBody>
      </p:sp>
      <p:sp>
        <p:nvSpPr>
          <p:cNvPr id="11" name="TextBox 10">
            <a:extLst>
              <a:ext uri="{FF2B5EF4-FFF2-40B4-BE49-F238E27FC236}">
                <a16:creationId xmlns:a16="http://schemas.microsoft.com/office/drawing/2014/main" id="{E993BA18-6091-64BB-454D-0B9373DB7D97}"/>
              </a:ext>
            </a:extLst>
          </p:cNvPr>
          <p:cNvSpPr txBox="1">
            <a:spLocks noGrp="1" noRot="1" noMove="1" noResize="1" noEditPoints="1" noAdjustHandles="1" noChangeArrowheads="1" noChangeShapeType="1"/>
          </p:cNvSpPr>
          <p:nvPr/>
        </p:nvSpPr>
        <p:spPr>
          <a:xfrm>
            <a:off x="6291943" y="3238982"/>
            <a:ext cx="4833257" cy="2409378"/>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describe how air pressure and water act as forces to launch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identify factors that affect the height and distance of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compare my results with my classmates and suggest improvements.</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connect my learning to real-world renewable energy systems, specifically hydroelectric power</a:t>
            </a:r>
          </a:p>
        </p:txBody>
      </p:sp>
      <p:sp>
        <p:nvSpPr>
          <p:cNvPr id="8" name="TextBox 7">
            <a:extLst>
              <a:ext uri="{FF2B5EF4-FFF2-40B4-BE49-F238E27FC236}">
                <a16:creationId xmlns:a16="http://schemas.microsoft.com/office/drawing/2014/main" id="{BAB34DD6-D214-64AE-D9D3-EA445BCD6BFD}"/>
              </a:ext>
            </a:extLst>
          </p:cNvPr>
          <p:cNvSpPr txBox="1"/>
          <p:nvPr/>
        </p:nvSpPr>
        <p:spPr>
          <a:xfrm>
            <a:off x="3048000" y="2002969"/>
            <a:ext cx="6096000" cy="2852063"/>
          </a:xfrm>
          <a:prstGeom prst="rect">
            <a:avLst/>
          </a:prstGeom>
          <a:noFill/>
        </p:spPr>
        <p:txBody>
          <a:bodyPr wrap="square">
            <a:spAutoFit/>
          </a:bodyPr>
          <a:lstStyle/>
          <a:p>
            <a:pPr>
              <a:lnSpc>
                <a:spcPct val="107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Constructing the Turbine Tower and Nacelle</a:t>
            </a:r>
          </a:p>
          <a:p>
            <a:pPr marL="342900" lvl="0" indent="-342900">
              <a:lnSpc>
                <a:spcPct val="107000"/>
              </a:lnSpc>
              <a:buFont typeface="+mj-lt"/>
              <a:buAutoNum type="arabicPeriod"/>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Cut off the neck of a 1L bottle using scissors.</a:t>
            </a:r>
          </a:p>
          <a:p>
            <a:pPr marL="342900" lvl="0" indent="-342900">
              <a:lnSpc>
                <a:spcPct val="107000"/>
              </a:lnSpc>
              <a:buFont typeface="+mj-lt"/>
              <a:buAutoNum type="arabicPeriod"/>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Cut out two rectangular sections on opposite sides of the bottle.</a:t>
            </a:r>
          </a:p>
          <a:p>
            <a:pPr marL="342900" lvl="0" indent="-342900">
              <a:lnSpc>
                <a:spcPct val="107000"/>
              </a:lnSpc>
              <a:buFont typeface="+mj-lt"/>
              <a:buAutoNum type="arabicPeriod"/>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Fill the bottle with water or marbles to make it heavy and stable.</a:t>
            </a:r>
          </a:p>
          <a:p>
            <a:pPr marL="342900" lvl="0" indent="-342900">
              <a:lnSpc>
                <a:spcPct val="107000"/>
              </a:lnSpc>
              <a:spcAft>
                <a:spcPts val="800"/>
              </a:spcAft>
              <a:buFont typeface="+mj-lt"/>
              <a:buAutoNum type="arabicPeriod"/>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Pierce a hole in both the base and cap of the 500ml bottle. These holes need to be bigger enough to allow a straw to be inserted and spin freely.</a:t>
            </a:r>
          </a:p>
        </p:txBody>
      </p:sp>
      <p:pic>
        <p:nvPicPr>
          <p:cNvPr id="3" name="Graphic 2" descr="Renewable Energy with solid fill">
            <a:extLst>
              <a:ext uri="{FF2B5EF4-FFF2-40B4-BE49-F238E27FC236}">
                <a16:creationId xmlns:a16="http://schemas.microsoft.com/office/drawing/2014/main" id="{90E0E707-F515-5224-1F7F-DA1CAF521AD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spTree>
    <p:extLst>
      <p:ext uri="{BB962C8B-B14F-4D97-AF65-F5344CB8AC3E}">
        <p14:creationId xmlns:p14="http://schemas.microsoft.com/office/powerpoint/2010/main" val="10979648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831C3-9942-3121-1ABA-81C1A9DE503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9FFCD60-65C7-0AA3-AEAE-9180B0E7335A}"/>
              </a:ext>
            </a:extLst>
          </p:cNvPr>
          <p:cNvSpPr>
            <a:spLocks noGrp="1"/>
          </p:cNvSpPr>
          <p:nvPr>
            <p:ph type="title"/>
          </p:nvPr>
        </p:nvSpPr>
        <p:spPr/>
        <p:txBody>
          <a:bodyPr/>
          <a:lstStyle/>
          <a:p>
            <a:r>
              <a:rPr lang="en-GB" dirty="0">
                <a:solidFill>
                  <a:schemeClr val="tx1"/>
                </a:solidFill>
              </a:rPr>
              <a:t>Build a Wind Turbine</a:t>
            </a:r>
          </a:p>
        </p:txBody>
      </p:sp>
      <p:sp>
        <p:nvSpPr>
          <p:cNvPr id="10" name="TextBox 9">
            <a:extLst>
              <a:ext uri="{FF2B5EF4-FFF2-40B4-BE49-F238E27FC236}">
                <a16:creationId xmlns:a16="http://schemas.microsoft.com/office/drawing/2014/main" id="{D01996CC-995C-3B7D-7BEE-F49DC025A98E}"/>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construct and launch a water bottle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investigate how air pressure and water create thrust.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record observations, compare results, and refine my design.</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explore how engineers use moving water to generate electricity in hydroelectric power systems.</a:t>
            </a:r>
          </a:p>
        </p:txBody>
      </p:sp>
      <p:sp>
        <p:nvSpPr>
          <p:cNvPr id="11" name="TextBox 10">
            <a:extLst>
              <a:ext uri="{FF2B5EF4-FFF2-40B4-BE49-F238E27FC236}">
                <a16:creationId xmlns:a16="http://schemas.microsoft.com/office/drawing/2014/main" id="{C693F7F1-369D-AC72-E335-938EC322C7C8}"/>
              </a:ext>
            </a:extLst>
          </p:cNvPr>
          <p:cNvSpPr txBox="1">
            <a:spLocks noGrp="1" noRot="1" noMove="1" noResize="1" noEditPoints="1" noAdjustHandles="1" noChangeArrowheads="1" noChangeShapeType="1"/>
          </p:cNvSpPr>
          <p:nvPr/>
        </p:nvSpPr>
        <p:spPr>
          <a:xfrm>
            <a:off x="6291943" y="3238982"/>
            <a:ext cx="4833257" cy="2409378"/>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describe how air pressure and water act as forces to launch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identify factors that affect the height and distance of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compare my results with my classmates and suggest improvements.</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connect my learning to real-world renewable energy systems, specifically hydroelectric power</a:t>
            </a:r>
          </a:p>
        </p:txBody>
      </p:sp>
      <p:sp>
        <p:nvSpPr>
          <p:cNvPr id="9" name="TextBox 8">
            <a:extLst>
              <a:ext uri="{FF2B5EF4-FFF2-40B4-BE49-F238E27FC236}">
                <a16:creationId xmlns:a16="http://schemas.microsoft.com/office/drawing/2014/main" id="{B40F5614-4F01-7A3F-7356-D35A7B4EFA94}"/>
              </a:ext>
            </a:extLst>
          </p:cNvPr>
          <p:cNvSpPr txBox="1"/>
          <p:nvPr/>
        </p:nvSpPr>
        <p:spPr>
          <a:xfrm>
            <a:off x="1034143" y="1563733"/>
            <a:ext cx="10515600" cy="4333879"/>
          </a:xfrm>
          <a:prstGeom prst="rect">
            <a:avLst/>
          </a:prstGeom>
          <a:noFill/>
        </p:spPr>
        <p:txBody>
          <a:bodyPr wrap="square">
            <a:spAutoFit/>
          </a:bodyPr>
          <a:lstStyle/>
          <a:p>
            <a:pPr>
              <a:lnSpc>
                <a:spcPct val="107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Constructing the Turbine Blades:</a:t>
            </a:r>
          </a:p>
          <a:p>
            <a:pPr marL="342900" lvl="0" indent="-342900">
              <a:lnSpc>
                <a:spcPct val="107000"/>
              </a:lnSpc>
              <a:buFont typeface="+mj-lt"/>
              <a:buAutoNum type="arabicPeriod"/>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Cut two rectangles from a sheet of paper.</a:t>
            </a:r>
          </a:p>
          <a:p>
            <a:pPr marL="342900" lvl="0" indent="-342900">
              <a:lnSpc>
                <a:spcPct val="107000"/>
              </a:lnSpc>
              <a:buFont typeface="+mj-lt"/>
              <a:buAutoNum type="arabicPeriod"/>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Fold each rectangle in half without creasing and tape along the long edge to form a teardrop shape when viewed from the side. These will be the turbine.</a:t>
            </a:r>
          </a:p>
          <a:p>
            <a:pPr marL="342900" lvl="0" indent="-342900">
              <a:lnSpc>
                <a:spcPct val="107000"/>
              </a:lnSpc>
              <a:buFont typeface="+mj-lt"/>
              <a:buAutoNum type="arabicPeriod"/>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Connect the two straws by pinching one end of a straw and inserting it into the other to create a longer, double straw.</a:t>
            </a:r>
          </a:p>
          <a:p>
            <a:pPr marL="342900" lvl="0" indent="-342900">
              <a:lnSpc>
                <a:spcPct val="107000"/>
              </a:lnSpc>
              <a:buFont typeface="+mj-lt"/>
              <a:buAutoNum type="arabicPeriod"/>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Glue the turbine blades to each end of the double straw. Let the glue dry completely.</a:t>
            </a:r>
          </a:p>
          <a:p>
            <a:pPr marL="342900" lvl="0" indent="-342900">
              <a:lnSpc>
                <a:spcPct val="107000"/>
              </a:lnSpc>
              <a:buFont typeface="+mj-lt"/>
              <a:buAutoNum type="arabicPeriod"/>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Straighten a paperclip, then bend it into a ‘T’ shape.</a:t>
            </a:r>
          </a:p>
          <a:p>
            <a:pPr marL="342900" lvl="0" indent="-342900">
              <a:lnSpc>
                <a:spcPct val="107000"/>
              </a:lnSpc>
              <a:buFont typeface="+mj-lt"/>
              <a:buAutoNum type="arabicPeriod"/>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Tape the paperclip to the centre of the double straw.</a:t>
            </a:r>
          </a:p>
          <a:p>
            <a:pPr marL="342900" lvl="0" indent="-342900">
              <a:lnSpc>
                <a:spcPct val="107000"/>
              </a:lnSpc>
              <a:buFont typeface="+mj-lt"/>
              <a:buAutoNum type="arabicPeriod"/>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Slide another straw over the paperclip to create an axel. Secure it with tape if needed.</a:t>
            </a:r>
          </a:p>
          <a:p>
            <a:pPr marL="342900" lvl="0" indent="-342900">
              <a:lnSpc>
                <a:spcPct val="107000"/>
              </a:lnSpc>
              <a:buFont typeface="+mj-lt"/>
              <a:buAutoNum type="arabicPeriod"/>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Curve the blades by rolling one blade over itself and holding for a few seconds before letting it unravel. Repeat for the other blade but curl it in the opposite direction.</a:t>
            </a:r>
          </a:p>
          <a:p>
            <a:pPr marL="342900" lvl="0" indent="-342900">
              <a:lnSpc>
                <a:spcPct val="107000"/>
              </a:lnSpc>
              <a:spcAft>
                <a:spcPts val="800"/>
              </a:spcAft>
              <a:buFont typeface="+mj-lt"/>
              <a:buAutoNum type="arabicPeriod"/>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Repeat step 3 with another pair of straws for the turbine’s axel. This one should be longer than the length of the 500ml bottle.</a:t>
            </a:r>
          </a:p>
        </p:txBody>
      </p:sp>
      <p:pic>
        <p:nvPicPr>
          <p:cNvPr id="2" name="Graphic 1" descr="Renewable Energy with solid fill">
            <a:extLst>
              <a:ext uri="{FF2B5EF4-FFF2-40B4-BE49-F238E27FC236}">
                <a16:creationId xmlns:a16="http://schemas.microsoft.com/office/drawing/2014/main" id="{20AB05B8-BEC5-90FA-71BB-0D8D239F0DB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spTree>
    <p:extLst>
      <p:ext uri="{BB962C8B-B14F-4D97-AF65-F5344CB8AC3E}">
        <p14:creationId xmlns:p14="http://schemas.microsoft.com/office/powerpoint/2010/main" val="25832314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85ACB-D05D-EAED-611C-4B39C583778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40507B9-D236-6F1B-5E17-A441BEA02051}"/>
              </a:ext>
            </a:extLst>
          </p:cNvPr>
          <p:cNvSpPr>
            <a:spLocks noGrp="1"/>
          </p:cNvSpPr>
          <p:nvPr>
            <p:ph type="title"/>
          </p:nvPr>
        </p:nvSpPr>
        <p:spPr/>
        <p:txBody>
          <a:bodyPr/>
          <a:lstStyle/>
          <a:p>
            <a:r>
              <a:rPr lang="en-GB" dirty="0">
                <a:solidFill>
                  <a:schemeClr val="tx1"/>
                </a:solidFill>
              </a:rPr>
              <a:t>Build a Wind Turbine</a:t>
            </a:r>
          </a:p>
        </p:txBody>
      </p:sp>
      <p:sp>
        <p:nvSpPr>
          <p:cNvPr id="10" name="TextBox 9">
            <a:extLst>
              <a:ext uri="{FF2B5EF4-FFF2-40B4-BE49-F238E27FC236}">
                <a16:creationId xmlns:a16="http://schemas.microsoft.com/office/drawing/2014/main" id="{13E0FB6A-E5C6-5292-0AC2-2EC006EAB881}"/>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construct and launch a water bottle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investigate how air pressure and water create thrust.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record observations, compare results, and refine my design.</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explore how engineers use moving water to generate electricity in hydroelectric power systems.</a:t>
            </a:r>
          </a:p>
        </p:txBody>
      </p:sp>
      <p:sp>
        <p:nvSpPr>
          <p:cNvPr id="11" name="TextBox 10">
            <a:extLst>
              <a:ext uri="{FF2B5EF4-FFF2-40B4-BE49-F238E27FC236}">
                <a16:creationId xmlns:a16="http://schemas.microsoft.com/office/drawing/2014/main" id="{2418DE13-31B9-A22C-D062-30E770F3C6D5}"/>
              </a:ext>
            </a:extLst>
          </p:cNvPr>
          <p:cNvSpPr txBox="1">
            <a:spLocks noGrp="1" noRot="1" noMove="1" noResize="1" noEditPoints="1" noAdjustHandles="1" noChangeArrowheads="1" noChangeShapeType="1"/>
          </p:cNvSpPr>
          <p:nvPr/>
        </p:nvSpPr>
        <p:spPr>
          <a:xfrm>
            <a:off x="6291943" y="3238982"/>
            <a:ext cx="4833257" cy="2409378"/>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describe how air pressure and water act as forces to launch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identify factors that affect the height and distance of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compare my results with my classmates and suggest improvements.</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connect my learning to real-world renewable energy systems, specifically hydroelectric power</a:t>
            </a:r>
          </a:p>
        </p:txBody>
      </p:sp>
      <p:sp>
        <p:nvSpPr>
          <p:cNvPr id="3" name="TextBox 2">
            <a:extLst>
              <a:ext uri="{FF2B5EF4-FFF2-40B4-BE49-F238E27FC236}">
                <a16:creationId xmlns:a16="http://schemas.microsoft.com/office/drawing/2014/main" id="{8281FD7D-2280-77A0-8E2A-9974399DD496}"/>
              </a:ext>
            </a:extLst>
          </p:cNvPr>
          <p:cNvSpPr txBox="1"/>
          <p:nvPr/>
        </p:nvSpPr>
        <p:spPr>
          <a:xfrm>
            <a:off x="3048000" y="2447514"/>
            <a:ext cx="6096000" cy="1962973"/>
          </a:xfrm>
          <a:prstGeom prst="rect">
            <a:avLst/>
          </a:prstGeom>
          <a:noFill/>
        </p:spPr>
        <p:txBody>
          <a:bodyPr wrap="square">
            <a:spAutoFit/>
          </a:bodyPr>
          <a:lstStyle/>
          <a:p>
            <a:pPr>
              <a:lnSpc>
                <a:spcPct val="107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Assembling and Testing the Turbine:</a:t>
            </a:r>
          </a:p>
          <a:p>
            <a:pPr marL="342900" lvl="0" indent="-342900">
              <a:lnSpc>
                <a:spcPct val="107000"/>
              </a:lnSpc>
              <a:buFont typeface="+mj-lt"/>
              <a:buAutoNum type="arabicPeriod"/>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Place the 500ml bottle into the top of the 1L bottle. Tape them together for stability if needed.</a:t>
            </a:r>
          </a:p>
          <a:p>
            <a:pPr marL="342900" lvl="0" indent="-342900">
              <a:lnSpc>
                <a:spcPct val="107000"/>
              </a:lnSpc>
              <a:buFont typeface="+mj-lt"/>
              <a:buAutoNum type="arabicPeriod"/>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Insert the axel through the cap of the 500ml bottle and through the hole on the base.</a:t>
            </a:r>
          </a:p>
          <a:p>
            <a:pPr marL="342900" lvl="0" indent="-342900">
              <a:lnSpc>
                <a:spcPct val="107000"/>
              </a:lnSpc>
              <a:spcAft>
                <a:spcPts val="800"/>
              </a:spcAft>
              <a:buFont typeface="+mj-lt"/>
              <a:buAutoNum type="arabicPeriod"/>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Blow on the turbine and watch it spin.</a:t>
            </a:r>
          </a:p>
        </p:txBody>
      </p:sp>
      <p:pic>
        <p:nvPicPr>
          <p:cNvPr id="2" name="Graphic 1" descr="Renewable Energy with solid fill">
            <a:extLst>
              <a:ext uri="{FF2B5EF4-FFF2-40B4-BE49-F238E27FC236}">
                <a16:creationId xmlns:a16="http://schemas.microsoft.com/office/drawing/2014/main" id="{AD4B98EB-CCF2-572F-D76D-8872943037E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spTree>
    <p:extLst>
      <p:ext uri="{BB962C8B-B14F-4D97-AF65-F5344CB8AC3E}">
        <p14:creationId xmlns:p14="http://schemas.microsoft.com/office/powerpoint/2010/main" val="32640045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A713F-4DA5-277A-EAEC-043CBB0D82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F3AC30-AAEE-6DDE-6B12-5D0A77D4FCC7}"/>
              </a:ext>
            </a:extLst>
          </p:cNvPr>
          <p:cNvSpPr>
            <a:spLocks noGrp="1"/>
          </p:cNvSpPr>
          <p:nvPr>
            <p:ph type="title"/>
          </p:nvPr>
        </p:nvSpPr>
        <p:spPr/>
        <p:txBody>
          <a:bodyPr/>
          <a:lstStyle/>
          <a:p>
            <a:r>
              <a:rPr lang="en-GB" dirty="0"/>
              <a:t>Explainers: Terms used</a:t>
            </a:r>
          </a:p>
        </p:txBody>
      </p:sp>
      <p:sp>
        <p:nvSpPr>
          <p:cNvPr id="3" name="Text Placeholder 2">
            <a:extLst>
              <a:ext uri="{FF2B5EF4-FFF2-40B4-BE49-F238E27FC236}">
                <a16:creationId xmlns:a16="http://schemas.microsoft.com/office/drawing/2014/main" id="{DB182C60-9B92-8087-DF19-1B4F446ECE92}"/>
              </a:ext>
            </a:extLst>
          </p:cNvPr>
          <p:cNvSpPr>
            <a:spLocks noGrp="1"/>
          </p:cNvSpPr>
          <p:nvPr>
            <p:ph type="body" idx="1"/>
          </p:nvPr>
        </p:nvSpPr>
        <p:spPr/>
        <p:txBody>
          <a:bodyPr/>
          <a:lstStyle/>
          <a:p>
            <a:r>
              <a:rPr lang="en-GB" dirty="0"/>
              <a:t>Level One</a:t>
            </a:r>
          </a:p>
        </p:txBody>
      </p:sp>
    </p:spTree>
    <p:extLst>
      <p:ext uri="{BB962C8B-B14F-4D97-AF65-F5344CB8AC3E}">
        <p14:creationId xmlns:p14="http://schemas.microsoft.com/office/powerpoint/2010/main" val="26589352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87863-CAA2-45B7-8E89-10A3B98EF1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4FEAD5-1917-4342-EAFB-BC4DD15FB29B}"/>
              </a:ext>
            </a:extLst>
          </p:cNvPr>
          <p:cNvSpPr>
            <a:spLocks noGrp="1"/>
          </p:cNvSpPr>
          <p:nvPr>
            <p:ph type="title"/>
          </p:nvPr>
        </p:nvSpPr>
        <p:spPr/>
        <p:txBody>
          <a:bodyPr/>
          <a:lstStyle/>
          <a:p>
            <a:r>
              <a:rPr lang="en-GB" dirty="0">
                <a:solidFill>
                  <a:schemeClr val="tx1"/>
                </a:solidFill>
              </a:rPr>
              <a:t>Explainer: Electricity, Basic Concepts</a:t>
            </a:r>
          </a:p>
        </p:txBody>
      </p:sp>
      <p:sp>
        <p:nvSpPr>
          <p:cNvPr id="3" name="Content Placeholder 2">
            <a:extLst>
              <a:ext uri="{FF2B5EF4-FFF2-40B4-BE49-F238E27FC236}">
                <a16:creationId xmlns:a16="http://schemas.microsoft.com/office/drawing/2014/main" id="{D5814041-ACB7-17B8-2F7D-91E1839C6F74}"/>
              </a:ext>
            </a:extLst>
          </p:cNvPr>
          <p:cNvSpPr>
            <a:spLocks noGrp="1"/>
          </p:cNvSpPr>
          <p:nvPr>
            <p:ph idx="1"/>
          </p:nvPr>
        </p:nvSpPr>
        <p:spPr/>
        <p:txBody>
          <a:bodyPr>
            <a:normAutofit/>
          </a:bodyPr>
          <a:lstStyle/>
          <a:p>
            <a:pPr marL="0" indent="0">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What is Electricity?</a:t>
            </a:r>
          </a:p>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Electricity is a form of energy resulting from the movement of charged particles (usually electrons). This energy can be harnessed to power lights, heating, machines, and electronic devices.</a:t>
            </a:r>
          </a:p>
          <a:p>
            <a:pPr marL="0" indent="0">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The Electricity Journey</a:t>
            </a:r>
          </a:p>
          <a:p>
            <a:pPr marL="0" indent="0">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Generation: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Electricity is produced at power stations</a:t>
            </a:r>
          </a:p>
          <a:p>
            <a:pPr marL="0" indent="0">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Transmission: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High-voltage electricity travels long distances through power lines</a:t>
            </a:r>
          </a:p>
          <a:p>
            <a:pPr marL="0" indent="0">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Distribution: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Substations reduce voltage for local distribution</a:t>
            </a:r>
          </a:p>
          <a:p>
            <a:pPr marL="0" indent="0">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Consumption: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Homes, schools, and businesses use the electricity</a:t>
            </a:r>
          </a:p>
        </p:txBody>
      </p:sp>
      <p:pic>
        <p:nvPicPr>
          <p:cNvPr id="5" name="Graphic 4" descr="Renewable Energy with solid fill">
            <a:extLst>
              <a:ext uri="{FF2B5EF4-FFF2-40B4-BE49-F238E27FC236}">
                <a16:creationId xmlns:a16="http://schemas.microsoft.com/office/drawing/2014/main" id="{54BABBB0-33E6-36E7-841E-F744A7E1906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spTree>
    <p:extLst>
      <p:ext uri="{BB962C8B-B14F-4D97-AF65-F5344CB8AC3E}">
        <p14:creationId xmlns:p14="http://schemas.microsoft.com/office/powerpoint/2010/main" val="3520409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54581-83C0-8D64-5792-9C3C7787C5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0573E9-F65C-B177-18E6-9064AFDD3066}"/>
              </a:ext>
            </a:extLst>
          </p:cNvPr>
          <p:cNvSpPr>
            <a:spLocks noGrp="1"/>
          </p:cNvSpPr>
          <p:nvPr>
            <p:ph type="title"/>
          </p:nvPr>
        </p:nvSpPr>
        <p:spPr/>
        <p:txBody>
          <a:bodyPr/>
          <a:lstStyle/>
          <a:p>
            <a:r>
              <a:rPr lang="en-GB" dirty="0">
                <a:solidFill>
                  <a:schemeClr val="tx1"/>
                </a:solidFill>
              </a:rPr>
              <a:t>Explainer: Types of Power Generation</a:t>
            </a:r>
          </a:p>
        </p:txBody>
      </p:sp>
      <p:sp>
        <p:nvSpPr>
          <p:cNvPr id="3" name="Content Placeholder 2">
            <a:extLst>
              <a:ext uri="{FF2B5EF4-FFF2-40B4-BE49-F238E27FC236}">
                <a16:creationId xmlns:a16="http://schemas.microsoft.com/office/drawing/2014/main" id="{3FB3297E-08AA-8B84-A8BC-D18AABFD36B9}"/>
              </a:ext>
            </a:extLst>
          </p:cNvPr>
          <p:cNvSpPr>
            <a:spLocks noGrp="1"/>
          </p:cNvSpPr>
          <p:nvPr>
            <p:ph idx="1"/>
          </p:nvPr>
        </p:nvSpPr>
        <p:spPr/>
        <p:txBody>
          <a:bodyPr>
            <a:normAutofit/>
          </a:bodyPr>
          <a:lstStyle/>
          <a:p>
            <a:pPr marL="0" indent="0">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Non-Renewable Sources</a:t>
            </a:r>
          </a:p>
          <a:p>
            <a:pPr marL="0" indent="0">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Coal Power: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Burns coal to heat water, creating steam that spins turbines</a:t>
            </a:r>
          </a:p>
          <a:p>
            <a:pPr marL="0" indent="0">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Natural Gas: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Burns gas to heat water for steam or directly powers gas turbines</a:t>
            </a:r>
          </a:p>
          <a:p>
            <a:pPr marL="0" indent="0">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Nuclear Power: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Uses heat from nuclear reactions to create steam and spin turbines</a:t>
            </a:r>
          </a:p>
          <a:p>
            <a:pPr marL="0" indent="0">
              <a:buNone/>
            </a:pPr>
            <a:endParaRPr lang="en-GB" sz="1800" b="1"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Renewable Sources</a:t>
            </a:r>
          </a:p>
          <a:p>
            <a:pPr marL="0" indent="0">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Wind Power: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Wind turns turbine blades connected to generators</a:t>
            </a:r>
          </a:p>
          <a:p>
            <a:pPr marL="0" indent="0">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Solar Power: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Photovoltaic cells convert sunlight directly into electricity</a:t>
            </a:r>
          </a:p>
          <a:p>
            <a:pPr marL="0" indent="0">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Hydroelectric Power: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Falling water spins turbines</a:t>
            </a:r>
          </a:p>
          <a:p>
            <a:pPr marL="0" indent="0">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Tidal Power: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Uses the movement of tides to generate electricity</a:t>
            </a:r>
          </a:p>
          <a:p>
            <a:pPr marL="0" indent="0">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Geothermal Power: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Uses heat from within the Earth</a:t>
            </a:r>
          </a:p>
        </p:txBody>
      </p:sp>
      <p:pic>
        <p:nvPicPr>
          <p:cNvPr id="5" name="Graphic 4" descr="Renewable Energy with solid fill">
            <a:extLst>
              <a:ext uri="{FF2B5EF4-FFF2-40B4-BE49-F238E27FC236}">
                <a16:creationId xmlns:a16="http://schemas.microsoft.com/office/drawing/2014/main" id="{214DCB85-B974-0027-6DC4-AF0A994FB84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spTree>
    <p:extLst>
      <p:ext uri="{BB962C8B-B14F-4D97-AF65-F5344CB8AC3E}">
        <p14:creationId xmlns:p14="http://schemas.microsoft.com/office/powerpoint/2010/main" val="14183480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C8C0F-6E0F-E381-490D-48DF722338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169134-1EFA-4BDE-F532-024075595237}"/>
              </a:ext>
            </a:extLst>
          </p:cNvPr>
          <p:cNvSpPr>
            <a:spLocks noGrp="1"/>
          </p:cNvSpPr>
          <p:nvPr>
            <p:ph type="title"/>
          </p:nvPr>
        </p:nvSpPr>
        <p:spPr/>
        <p:txBody>
          <a:bodyPr/>
          <a:lstStyle/>
          <a:p>
            <a:r>
              <a:rPr lang="en-GB" dirty="0">
                <a:solidFill>
                  <a:schemeClr val="tx1"/>
                </a:solidFill>
              </a:rPr>
              <a:t>Explainer: Energy Transmission Basics</a:t>
            </a:r>
          </a:p>
        </p:txBody>
      </p:sp>
      <p:sp>
        <p:nvSpPr>
          <p:cNvPr id="3" name="Content Placeholder 2">
            <a:extLst>
              <a:ext uri="{FF2B5EF4-FFF2-40B4-BE49-F238E27FC236}">
                <a16:creationId xmlns:a16="http://schemas.microsoft.com/office/drawing/2014/main" id="{B7B5C0C0-700D-C447-5C44-97E5F3B7ABFE}"/>
              </a:ext>
            </a:extLst>
          </p:cNvPr>
          <p:cNvSpPr>
            <a:spLocks noGrp="1"/>
          </p:cNvSpPr>
          <p:nvPr>
            <p:ph idx="1"/>
          </p:nvPr>
        </p:nvSpPr>
        <p:spPr/>
        <p:txBody>
          <a:bodyPr>
            <a:normAutofit/>
          </a:bodyPr>
          <a:lstStyle/>
          <a:p>
            <a:pPr marL="0" indent="0">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Power Lines and Pylons</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Electricity travels through metal conductors (usually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aluminum</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or copper)</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Pylons (tall metal structures) hold power lines high above the ground for safety</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High voltage is used for long-distance transmission to reduce energy loss</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The National Grid is the network of power lines connecting power stations to communities</a:t>
            </a:r>
          </a:p>
          <a:p>
            <a:pPr marL="0" indent="0">
              <a:buNone/>
            </a:pPr>
            <a:endParaRPr lang="en-GB" sz="1800" b="1"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Substations</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Large electrical installations that transform voltage levels</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Step-up transformers increase voltage for efficient long-distance transmission</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Step-down transformers decrease voltage for safe local distribution</a:t>
            </a:r>
          </a:p>
        </p:txBody>
      </p:sp>
      <p:pic>
        <p:nvPicPr>
          <p:cNvPr id="5" name="Graphic 4" descr="Renewable Energy with solid fill">
            <a:extLst>
              <a:ext uri="{FF2B5EF4-FFF2-40B4-BE49-F238E27FC236}">
                <a16:creationId xmlns:a16="http://schemas.microsoft.com/office/drawing/2014/main" id="{67DBA5EE-4123-2359-2061-B9920492245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spTree>
    <p:extLst>
      <p:ext uri="{BB962C8B-B14F-4D97-AF65-F5344CB8AC3E}">
        <p14:creationId xmlns:p14="http://schemas.microsoft.com/office/powerpoint/2010/main" val="12812287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89D2B-052B-CEA7-E65F-B165A4DFB5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221DA8-CD88-0BFB-5DC4-D401E758C650}"/>
              </a:ext>
            </a:extLst>
          </p:cNvPr>
          <p:cNvSpPr>
            <a:spLocks noGrp="1"/>
          </p:cNvSpPr>
          <p:nvPr>
            <p:ph type="title"/>
          </p:nvPr>
        </p:nvSpPr>
        <p:spPr/>
        <p:txBody>
          <a:bodyPr/>
          <a:lstStyle/>
          <a:p>
            <a:r>
              <a:rPr lang="en-GB" dirty="0">
                <a:solidFill>
                  <a:schemeClr val="tx1"/>
                </a:solidFill>
              </a:rPr>
              <a:t>Explainer: Hydropower</a:t>
            </a:r>
          </a:p>
        </p:txBody>
      </p:sp>
      <p:sp>
        <p:nvSpPr>
          <p:cNvPr id="3" name="Content Placeholder 2">
            <a:extLst>
              <a:ext uri="{FF2B5EF4-FFF2-40B4-BE49-F238E27FC236}">
                <a16:creationId xmlns:a16="http://schemas.microsoft.com/office/drawing/2014/main" id="{E3838B23-353C-6C34-4B32-CEBF85779AF6}"/>
              </a:ext>
            </a:extLst>
          </p:cNvPr>
          <p:cNvSpPr>
            <a:spLocks noGrp="1"/>
          </p:cNvSpPr>
          <p:nvPr>
            <p:ph idx="1"/>
          </p:nvPr>
        </p:nvSpPr>
        <p:spPr/>
        <p:txBody>
          <a:bodyPr>
            <a:normAutofit/>
          </a:bodyPr>
          <a:lstStyle/>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Hydroelectric power, or hydropower, is basically using the flow of water to make electricity. </a:t>
            </a:r>
          </a:p>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Here's a simple breakdown</a:t>
            </a:r>
          </a:p>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Water's potential: Up in the hills, where it rains a lot, water is collected and stored in a reservoir, like a big man-made lake. This water has potential energy because it's high up.</a:t>
            </a:r>
          </a:p>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Letting it flow: The water is then released and flows downhill through pipes called penstocks.</a:t>
            </a:r>
          </a:p>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Turning a turbine: As the water rushes down, it spins a turbine, which is like a big water wheel.</a:t>
            </a:r>
          </a:p>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Generating electricity: The spinning turbine turns a generator, which converts the kinetic energy (the energy of movement) into electricity.</a:t>
            </a:r>
          </a:p>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Sending it out: That electricity is then sent out through power lines to homes and businesses.</a:t>
            </a:r>
          </a:p>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So, in short, it's about using gravity to make water spin a turbine, which then makes electricity.</a:t>
            </a:r>
            <a:endParaRPr lang="en-GB" dirty="0"/>
          </a:p>
        </p:txBody>
      </p:sp>
      <p:pic>
        <p:nvPicPr>
          <p:cNvPr id="5" name="Graphic 4" descr="Renewable Energy with solid fill">
            <a:extLst>
              <a:ext uri="{FF2B5EF4-FFF2-40B4-BE49-F238E27FC236}">
                <a16:creationId xmlns:a16="http://schemas.microsoft.com/office/drawing/2014/main" id="{5BEFF6EF-751D-02BA-04D9-E973F930CEF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spTree>
    <p:extLst>
      <p:ext uri="{BB962C8B-B14F-4D97-AF65-F5344CB8AC3E}">
        <p14:creationId xmlns:p14="http://schemas.microsoft.com/office/powerpoint/2010/main" val="363357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martSTEMs: A fresh approach">
            <a:extLst>
              <a:ext uri="{FF2B5EF4-FFF2-40B4-BE49-F238E27FC236}">
                <a16:creationId xmlns:a16="http://schemas.microsoft.com/office/drawing/2014/main" id="{7EEB000E-5A81-C3FE-7D73-D666F1EA0B0A}"/>
              </a:ext>
            </a:extLst>
          </p:cNvPr>
          <p:cNvSpPr txBox="1">
            <a:spLocks noGrp="1"/>
          </p:cNvSpPr>
          <p:nvPr>
            <p:ph type="title" idx="4294967295"/>
          </p:nvPr>
        </p:nvSpPr>
        <p:spPr>
          <a:xfrm>
            <a:off x="0" y="1079500"/>
            <a:ext cx="11430000" cy="508000"/>
          </a:xfrm>
          <a:prstGeom prst="rect">
            <a:avLst/>
          </a:prstGeom>
        </p:spPr>
        <p:txBody>
          <a:bodyPr>
            <a:noAutofit/>
          </a:bodyPr>
          <a:lstStyle>
            <a:lvl1pPr defTabSz="685165">
              <a:spcBef>
                <a:spcPts val="3200"/>
              </a:spcBef>
              <a:defRPr sz="7221">
                <a:solidFill>
                  <a:srgbClr val="FD6500"/>
                </a:solidFill>
              </a:defRPr>
            </a:lvl1pPr>
          </a:lstStyle>
          <a:p>
            <a:pPr algn="ctr"/>
            <a:r>
              <a:rPr lang="en-GB" sz="3700" dirty="0">
                <a:solidFill>
                  <a:schemeClr val="bg1"/>
                </a:solidFill>
              </a:rPr>
              <a:t>Where are wind turbines found?</a:t>
            </a:r>
          </a:p>
        </p:txBody>
      </p:sp>
      <p:pic>
        <p:nvPicPr>
          <p:cNvPr id="7" name="Picture 6" descr="A green hill with trees and blue sky&#10;&#10;Description automatically generated">
            <a:extLst>
              <a:ext uri="{FF2B5EF4-FFF2-40B4-BE49-F238E27FC236}">
                <a16:creationId xmlns:a16="http://schemas.microsoft.com/office/drawing/2014/main" id="{6809B269-A9A4-D294-05D8-3229D6198C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4189" y="1930401"/>
            <a:ext cx="3557955" cy="3528777"/>
          </a:xfrm>
          <a:prstGeom prst="ellipse">
            <a:avLst/>
          </a:prstGeom>
        </p:spPr>
      </p:pic>
      <p:pic>
        <p:nvPicPr>
          <p:cNvPr id="4" name="Picture 3" descr="A green field with many square shapes&#10;&#10;Description automatically generated with medium confidence">
            <a:extLst>
              <a:ext uri="{FF2B5EF4-FFF2-40B4-BE49-F238E27FC236}">
                <a16:creationId xmlns:a16="http://schemas.microsoft.com/office/drawing/2014/main" id="{5C16B31C-445D-67E1-C6A3-28A6E0AA2FCF}"/>
              </a:ext>
            </a:extLst>
          </p:cNvPr>
          <p:cNvPicPr>
            <a:picLocks noChangeAspect="1"/>
          </p:cNvPicPr>
          <p:nvPr/>
        </p:nvPicPr>
        <p:blipFill rotWithShape="1">
          <a:blip r:embed="rId4">
            <a:extLst>
              <a:ext uri="{28A0092B-C50C-407E-A947-70E740481C1C}">
                <a14:useLocalDpi xmlns:a14="http://schemas.microsoft.com/office/drawing/2010/main" val="0"/>
              </a:ext>
            </a:extLst>
          </a:blip>
          <a:srcRect l="17890" r="5556"/>
          <a:stretch/>
        </p:blipFill>
        <p:spPr>
          <a:xfrm>
            <a:off x="4317022" y="1930400"/>
            <a:ext cx="3557956" cy="3528777"/>
          </a:xfrm>
          <a:prstGeom prst="ellipse">
            <a:avLst/>
          </a:prstGeom>
        </p:spPr>
      </p:pic>
      <p:pic>
        <p:nvPicPr>
          <p:cNvPr id="9" name="Picture 8" descr="A blue ocean with clouds in the sky&#10;&#10;Description automatically generated">
            <a:extLst>
              <a:ext uri="{FF2B5EF4-FFF2-40B4-BE49-F238E27FC236}">
                <a16:creationId xmlns:a16="http://schemas.microsoft.com/office/drawing/2014/main" id="{0D87D856-AA11-7099-E4AC-C6B1B3A0A5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79857" y="1930400"/>
            <a:ext cx="3557955" cy="3528776"/>
          </a:xfrm>
          <a:prstGeom prst="ellipse">
            <a:avLst/>
          </a:prstGeom>
        </p:spPr>
      </p:pic>
      <p:sp>
        <p:nvSpPr>
          <p:cNvPr id="11" name="SmartSTEMs: A fresh approach">
            <a:extLst>
              <a:ext uri="{FF2B5EF4-FFF2-40B4-BE49-F238E27FC236}">
                <a16:creationId xmlns:a16="http://schemas.microsoft.com/office/drawing/2014/main" id="{562F8828-CB19-2980-4690-047C55383048}"/>
              </a:ext>
            </a:extLst>
          </p:cNvPr>
          <p:cNvSpPr txBox="1">
            <a:spLocks/>
          </p:cNvSpPr>
          <p:nvPr/>
        </p:nvSpPr>
        <p:spPr>
          <a:xfrm>
            <a:off x="759067" y="5612784"/>
            <a:ext cx="2548198" cy="508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Autofit/>
          </a:bodyPr>
          <a:lstStyle>
            <a:lvl1pPr marL="0" marR="0" indent="0" algn="l" defTabSz="685165" rtl="0" latinLnBrk="0">
              <a:lnSpc>
                <a:spcPct val="80000"/>
              </a:lnSpc>
              <a:spcBef>
                <a:spcPts val="3200"/>
              </a:spcBef>
              <a:spcAft>
                <a:spcPts val="0"/>
              </a:spcAft>
              <a:buClrTx/>
              <a:buSzTx/>
              <a:buFontTx/>
              <a:buNone/>
              <a:tabLst/>
              <a:defRPr sz="7221" b="0" i="0" u="none" strike="noStrike" cap="all" spc="0" baseline="0">
                <a:ln>
                  <a:noFill/>
                </a:ln>
                <a:solidFill>
                  <a:srgbClr val="FD6500"/>
                </a:solidFill>
                <a:uFillTx/>
                <a:latin typeface="+mn-lt"/>
                <a:ea typeface="+mn-ea"/>
                <a:cs typeface="+mn-cs"/>
                <a:sym typeface="DIN Condensed"/>
              </a:defRPr>
            </a:lvl1pPr>
            <a:lvl2pPr marL="0" marR="0" indent="0" algn="l" defTabSz="825500" rtl="0" latinLnBrk="0">
              <a:lnSpc>
                <a:spcPct val="80000"/>
              </a:lnSpc>
              <a:spcBef>
                <a:spcPts val="3900"/>
              </a:spcBef>
              <a:spcAft>
                <a:spcPts val="0"/>
              </a:spcAft>
              <a:buClrTx/>
              <a:buSzTx/>
              <a:buFontTx/>
              <a:buNone/>
              <a:tabLst/>
              <a:defRPr sz="8700" b="0" i="0" u="none" strike="noStrike" cap="all" spc="0" baseline="0">
                <a:ln>
                  <a:noFill/>
                </a:ln>
                <a:solidFill>
                  <a:schemeClr val="accent1"/>
                </a:solidFill>
                <a:uFillTx/>
                <a:latin typeface="+mn-lt"/>
                <a:ea typeface="+mn-ea"/>
                <a:cs typeface="+mn-cs"/>
                <a:sym typeface="DIN Condensed"/>
              </a:defRPr>
            </a:lvl2pPr>
            <a:lvl3pPr marL="0" marR="0" indent="0" algn="l" defTabSz="825500" rtl="0" latinLnBrk="0">
              <a:lnSpc>
                <a:spcPct val="80000"/>
              </a:lnSpc>
              <a:spcBef>
                <a:spcPts val="3900"/>
              </a:spcBef>
              <a:spcAft>
                <a:spcPts val="0"/>
              </a:spcAft>
              <a:buClrTx/>
              <a:buSzTx/>
              <a:buFontTx/>
              <a:buNone/>
              <a:tabLst/>
              <a:defRPr sz="8700" b="0" i="0" u="none" strike="noStrike" cap="all" spc="0" baseline="0">
                <a:ln>
                  <a:noFill/>
                </a:ln>
                <a:solidFill>
                  <a:schemeClr val="accent1"/>
                </a:solidFill>
                <a:uFillTx/>
                <a:latin typeface="+mn-lt"/>
                <a:ea typeface="+mn-ea"/>
                <a:cs typeface="+mn-cs"/>
                <a:sym typeface="DIN Condensed"/>
              </a:defRPr>
            </a:lvl3pPr>
            <a:lvl4pPr marL="0" marR="0" indent="0" algn="l" defTabSz="825500" rtl="0" latinLnBrk="0">
              <a:lnSpc>
                <a:spcPct val="80000"/>
              </a:lnSpc>
              <a:spcBef>
                <a:spcPts val="3900"/>
              </a:spcBef>
              <a:spcAft>
                <a:spcPts val="0"/>
              </a:spcAft>
              <a:buClrTx/>
              <a:buSzTx/>
              <a:buFontTx/>
              <a:buNone/>
              <a:tabLst/>
              <a:defRPr sz="8700" b="0" i="0" u="none" strike="noStrike" cap="all" spc="0" baseline="0">
                <a:ln>
                  <a:noFill/>
                </a:ln>
                <a:solidFill>
                  <a:schemeClr val="accent1"/>
                </a:solidFill>
                <a:uFillTx/>
                <a:latin typeface="+mn-lt"/>
                <a:ea typeface="+mn-ea"/>
                <a:cs typeface="+mn-cs"/>
                <a:sym typeface="DIN Condensed"/>
              </a:defRPr>
            </a:lvl4pPr>
            <a:lvl5pPr marL="0" marR="0" indent="0" algn="l" defTabSz="825500" rtl="0" latinLnBrk="0">
              <a:lnSpc>
                <a:spcPct val="80000"/>
              </a:lnSpc>
              <a:spcBef>
                <a:spcPts val="3900"/>
              </a:spcBef>
              <a:spcAft>
                <a:spcPts val="0"/>
              </a:spcAft>
              <a:buClrTx/>
              <a:buSzTx/>
              <a:buFontTx/>
              <a:buNone/>
              <a:tabLst/>
              <a:defRPr sz="8700" b="0" i="0" u="none" strike="noStrike" cap="all" spc="0" baseline="0">
                <a:ln>
                  <a:noFill/>
                </a:ln>
                <a:solidFill>
                  <a:schemeClr val="accent1"/>
                </a:solidFill>
                <a:uFillTx/>
                <a:latin typeface="+mn-lt"/>
                <a:ea typeface="+mn-ea"/>
                <a:cs typeface="+mn-cs"/>
                <a:sym typeface="DIN Condensed"/>
              </a:defRPr>
            </a:lvl5pPr>
            <a:lvl6pPr marL="0" marR="0" indent="0" algn="l" defTabSz="825500" rtl="0" latinLnBrk="0">
              <a:lnSpc>
                <a:spcPct val="80000"/>
              </a:lnSpc>
              <a:spcBef>
                <a:spcPts val="3900"/>
              </a:spcBef>
              <a:spcAft>
                <a:spcPts val="0"/>
              </a:spcAft>
              <a:buClrTx/>
              <a:buSzTx/>
              <a:buFontTx/>
              <a:buNone/>
              <a:tabLst/>
              <a:defRPr sz="8700" b="0" i="0" u="none" strike="noStrike" cap="all" spc="0" baseline="0">
                <a:ln>
                  <a:noFill/>
                </a:ln>
                <a:solidFill>
                  <a:schemeClr val="accent1"/>
                </a:solidFill>
                <a:uFillTx/>
                <a:latin typeface="+mn-lt"/>
                <a:ea typeface="+mn-ea"/>
                <a:cs typeface="+mn-cs"/>
                <a:sym typeface="DIN Condensed"/>
              </a:defRPr>
            </a:lvl6pPr>
            <a:lvl7pPr marL="0" marR="0" indent="0" algn="l" defTabSz="825500" rtl="0" latinLnBrk="0">
              <a:lnSpc>
                <a:spcPct val="80000"/>
              </a:lnSpc>
              <a:spcBef>
                <a:spcPts val="3900"/>
              </a:spcBef>
              <a:spcAft>
                <a:spcPts val="0"/>
              </a:spcAft>
              <a:buClrTx/>
              <a:buSzTx/>
              <a:buFontTx/>
              <a:buNone/>
              <a:tabLst/>
              <a:defRPr sz="8700" b="0" i="0" u="none" strike="noStrike" cap="all" spc="0" baseline="0">
                <a:ln>
                  <a:noFill/>
                </a:ln>
                <a:solidFill>
                  <a:schemeClr val="accent1"/>
                </a:solidFill>
                <a:uFillTx/>
                <a:latin typeface="+mn-lt"/>
                <a:ea typeface="+mn-ea"/>
                <a:cs typeface="+mn-cs"/>
                <a:sym typeface="DIN Condensed"/>
              </a:defRPr>
            </a:lvl7pPr>
            <a:lvl8pPr marL="0" marR="0" indent="0" algn="l" defTabSz="825500" rtl="0" latinLnBrk="0">
              <a:lnSpc>
                <a:spcPct val="80000"/>
              </a:lnSpc>
              <a:spcBef>
                <a:spcPts val="3900"/>
              </a:spcBef>
              <a:spcAft>
                <a:spcPts val="0"/>
              </a:spcAft>
              <a:buClrTx/>
              <a:buSzTx/>
              <a:buFontTx/>
              <a:buNone/>
              <a:tabLst/>
              <a:defRPr sz="8700" b="0" i="0" u="none" strike="noStrike" cap="all" spc="0" baseline="0">
                <a:ln>
                  <a:noFill/>
                </a:ln>
                <a:solidFill>
                  <a:schemeClr val="accent1"/>
                </a:solidFill>
                <a:uFillTx/>
                <a:latin typeface="+mn-lt"/>
                <a:ea typeface="+mn-ea"/>
                <a:cs typeface="+mn-cs"/>
                <a:sym typeface="DIN Condensed"/>
              </a:defRPr>
            </a:lvl8pPr>
            <a:lvl9pPr marL="0" marR="0" indent="0" algn="l" defTabSz="825500" rtl="0" latinLnBrk="0">
              <a:lnSpc>
                <a:spcPct val="80000"/>
              </a:lnSpc>
              <a:spcBef>
                <a:spcPts val="3900"/>
              </a:spcBef>
              <a:spcAft>
                <a:spcPts val="0"/>
              </a:spcAft>
              <a:buClrTx/>
              <a:buSzTx/>
              <a:buFontTx/>
              <a:buNone/>
              <a:tabLst/>
              <a:defRPr sz="8700" b="0" i="0" u="none" strike="noStrike" cap="all" spc="0" baseline="0">
                <a:ln>
                  <a:noFill/>
                </a:ln>
                <a:solidFill>
                  <a:schemeClr val="accent1"/>
                </a:solidFill>
                <a:uFillTx/>
                <a:latin typeface="+mn-lt"/>
                <a:ea typeface="+mn-ea"/>
                <a:cs typeface="+mn-cs"/>
                <a:sym typeface="DIN Condensed"/>
              </a:defRPr>
            </a:lvl9pPr>
          </a:lstStyle>
          <a:p>
            <a:pPr algn="ctr" hangingPunct="1"/>
            <a:r>
              <a:rPr lang="en-GB" sz="3000" cap="none" dirty="0">
                <a:solidFill>
                  <a:schemeClr val="bg1"/>
                </a:solidFill>
              </a:rPr>
              <a:t>High ground</a:t>
            </a:r>
          </a:p>
        </p:txBody>
      </p:sp>
      <p:sp>
        <p:nvSpPr>
          <p:cNvPr id="12" name="SmartSTEMs: A fresh approach">
            <a:extLst>
              <a:ext uri="{FF2B5EF4-FFF2-40B4-BE49-F238E27FC236}">
                <a16:creationId xmlns:a16="http://schemas.microsoft.com/office/drawing/2014/main" id="{80A894B3-66E0-2808-B57D-9AEC7326A1C7}"/>
              </a:ext>
            </a:extLst>
          </p:cNvPr>
          <p:cNvSpPr txBox="1">
            <a:spLocks/>
          </p:cNvSpPr>
          <p:nvPr/>
        </p:nvSpPr>
        <p:spPr>
          <a:xfrm>
            <a:off x="4821901" y="5612784"/>
            <a:ext cx="2548198" cy="508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Autofit/>
          </a:bodyPr>
          <a:lstStyle>
            <a:lvl1pPr marL="0" marR="0" indent="0" algn="l" defTabSz="685165" rtl="0" latinLnBrk="0">
              <a:lnSpc>
                <a:spcPct val="80000"/>
              </a:lnSpc>
              <a:spcBef>
                <a:spcPts val="3200"/>
              </a:spcBef>
              <a:spcAft>
                <a:spcPts val="0"/>
              </a:spcAft>
              <a:buClrTx/>
              <a:buSzTx/>
              <a:buFontTx/>
              <a:buNone/>
              <a:tabLst/>
              <a:defRPr sz="7221" b="0" i="0" u="none" strike="noStrike" cap="all" spc="0" baseline="0">
                <a:ln>
                  <a:noFill/>
                </a:ln>
                <a:solidFill>
                  <a:srgbClr val="FD6500"/>
                </a:solidFill>
                <a:uFillTx/>
                <a:latin typeface="+mn-lt"/>
                <a:ea typeface="+mn-ea"/>
                <a:cs typeface="+mn-cs"/>
                <a:sym typeface="DIN Condensed"/>
              </a:defRPr>
            </a:lvl1pPr>
            <a:lvl2pPr marL="0" marR="0" indent="0" algn="l" defTabSz="825500" rtl="0" latinLnBrk="0">
              <a:lnSpc>
                <a:spcPct val="80000"/>
              </a:lnSpc>
              <a:spcBef>
                <a:spcPts val="3900"/>
              </a:spcBef>
              <a:spcAft>
                <a:spcPts val="0"/>
              </a:spcAft>
              <a:buClrTx/>
              <a:buSzTx/>
              <a:buFontTx/>
              <a:buNone/>
              <a:tabLst/>
              <a:defRPr sz="8700" b="0" i="0" u="none" strike="noStrike" cap="all" spc="0" baseline="0">
                <a:ln>
                  <a:noFill/>
                </a:ln>
                <a:solidFill>
                  <a:schemeClr val="accent1"/>
                </a:solidFill>
                <a:uFillTx/>
                <a:latin typeface="+mn-lt"/>
                <a:ea typeface="+mn-ea"/>
                <a:cs typeface="+mn-cs"/>
                <a:sym typeface="DIN Condensed"/>
              </a:defRPr>
            </a:lvl2pPr>
            <a:lvl3pPr marL="0" marR="0" indent="0" algn="l" defTabSz="825500" rtl="0" latinLnBrk="0">
              <a:lnSpc>
                <a:spcPct val="80000"/>
              </a:lnSpc>
              <a:spcBef>
                <a:spcPts val="3900"/>
              </a:spcBef>
              <a:spcAft>
                <a:spcPts val="0"/>
              </a:spcAft>
              <a:buClrTx/>
              <a:buSzTx/>
              <a:buFontTx/>
              <a:buNone/>
              <a:tabLst/>
              <a:defRPr sz="8700" b="0" i="0" u="none" strike="noStrike" cap="all" spc="0" baseline="0">
                <a:ln>
                  <a:noFill/>
                </a:ln>
                <a:solidFill>
                  <a:schemeClr val="accent1"/>
                </a:solidFill>
                <a:uFillTx/>
                <a:latin typeface="+mn-lt"/>
                <a:ea typeface="+mn-ea"/>
                <a:cs typeface="+mn-cs"/>
                <a:sym typeface="DIN Condensed"/>
              </a:defRPr>
            </a:lvl3pPr>
            <a:lvl4pPr marL="0" marR="0" indent="0" algn="l" defTabSz="825500" rtl="0" latinLnBrk="0">
              <a:lnSpc>
                <a:spcPct val="80000"/>
              </a:lnSpc>
              <a:spcBef>
                <a:spcPts val="3900"/>
              </a:spcBef>
              <a:spcAft>
                <a:spcPts val="0"/>
              </a:spcAft>
              <a:buClrTx/>
              <a:buSzTx/>
              <a:buFontTx/>
              <a:buNone/>
              <a:tabLst/>
              <a:defRPr sz="8700" b="0" i="0" u="none" strike="noStrike" cap="all" spc="0" baseline="0">
                <a:ln>
                  <a:noFill/>
                </a:ln>
                <a:solidFill>
                  <a:schemeClr val="accent1"/>
                </a:solidFill>
                <a:uFillTx/>
                <a:latin typeface="+mn-lt"/>
                <a:ea typeface="+mn-ea"/>
                <a:cs typeface="+mn-cs"/>
                <a:sym typeface="DIN Condensed"/>
              </a:defRPr>
            </a:lvl4pPr>
            <a:lvl5pPr marL="0" marR="0" indent="0" algn="l" defTabSz="825500" rtl="0" latinLnBrk="0">
              <a:lnSpc>
                <a:spcPct val="80000"/>
              </a:lnSpc>
              <a:spcBef>
                <a:spcPts val="3900"/>
              </a:spcBef>
              <a:spcAft>
                <a:spcPts val="0"/>
              </a:spcAft>
              <a:buClrTx/>
              <a:buSzTx/>
              <a:buFontTx/>
              <a:buNone/>
              <a:tabLst/>
              <a:defRPr sz="8700" b="0" i="0" u="none" strike="noStrike" cap="all" spc="0" baseline="0">
                <a:ln>
                  <a:noFill/>
                </a:ln>
                <a:solidFill>
                  <a:schemeClr val="accent1"/>
                </a:solidFill>
                <a:uFillTx/>
                <a:latin typeface="+mn-lt"/>
                <a:ea typeface="+mn-ea"/>
                <a:cs typeface="+mn-cs"/>
                <a:sym typeface="DIN Condensed"/>
              </a:defRPr>
            </a:lvl5pPr>
            <a:lvl6pPr marL="0" marR="0" indent="0" algn="l" defTabSz="825500" rtl="0" latinLnBrk="0">
              <a:lnSpc>
                <a:spcPct val="80000"/>
              </a:lnSpc>
              <a:spcBef>
                <a:spcPts val="3900"/>
              </a:spcBef>
              <a:spcAft>
                <a:spcPts val="0"/>
              </a:spcAft>
              <a:buClrTx/>
              <a:buSzTx/>
              <a:buFontTx/>
              <a:buNone/>
              <a:tabLst/>
              <a:defRPr sz="8700" b="0" i="0" u="none" strike="noStrike" cap="all" spc="0" baseline="0">
                <a:ln>
                  <a:noFill/>
                </a:ln>
                <a:solidFill>
                  <a:schemeClr val="accent1"/>
                </a:solidFill>
                <a:uFillTx/>
                <a:latin typeface="+mn-lt"/>
                <a:ea typeface="+mn-ea"/>
                <a:cs typeface="+mn-cs"/>
                <a:sym typeface="DIN Condensed"/>
              </a:defRPr>
            </a:lvl6pPr>
            <a:lvl7pPr marL="0" marR="0" indent="0" algn="l" defTabSz="825500" rtl="0" latinLnBrk="0">
              <a:lnSpc>
                <a:spcPct val="80000"/>
              </a:lnSpc>
              <a:spcBef>
                <a:spcPts val="3900"/>
              </a:spcBef>
              <a:spcAft>
                <a:spcPts val="0"/>
              </a:spcAft>
              <a:buClrTx/>
              <a:buSzTx/>
              <a:buFontTx/>
              <a:buNone/>
              <a:tabLst/>
              <a:defRPr sz="8700" b="0" i="0" u="none" strike="noStrike" cap="all" spc="0" baseline="0">
                <a:ln>
                  <a:noFill/>
                </a:ln>
                <a:solidFill>
                  <a:schemeClr val="accent1"/>
                </a:solidFill>
                <a:uFillTx/>
                <a:latin typeface="+mn-lt"/>
                <a:ea typeface="+mn-ea"/>
                <a:cs typeface="+mn-cs"/>
                <a:sym typeface="DIN Condensed"/>
              </a:defRPr>
            </a:lvl7pPr>
            <a:lvl8pPr marL="0" marR="0" indent="0" algn="l" defTabSz="825500" rtl="0" latinLnBrk="0">
              <a:lnSpc>
                <a:spcPct val="80000"/>
              </a:lnSpc>
              <a:spcBef>
                <a:spcPts val="3900"/>
              </a:spcBef>
              <a:spcAft>
                <a:spcPts val="0"/>
              </a:spcAft>
              <a:buClrTx/>
              <a:buSzTx/>
              <a:buFontTx/>
              <a:buNone/>
              <a:tabLst/>
              <a:defRPr sz="8700" b="0" i="0" u="none" strike="noStrike" cap="all" spc="0" baseline="0">
                <a:ln>
                  <a:noFill/>
                </a:ln>
                <a:solidFill>
                  <a:schemeClr val="accent1"/>
                </a:solidFill>
                <a:uFillTx/>
                <a:latin typeface="+mn-lt"/>
                <a:ea typeface="+mn-ea"/>
                <a:cs typeface="+mn-cs"/>
                <a:sym typeface="DIN Condensed"/>
              </a:defRPr>
            </a:lvl8pPr>
            <a:lvl9pPr marL="0" marR="0" indent="0" algn="l" defTabSz="825500" rtl="0" latinLnBrk="0">
              <a:lnSpc>
                <a:spcPct val="80000"/>
              </a:lnSpc>
              <a:spcBef>
                <a:spcPts val="3900"/>
              </a:spcBef>
              <a:spcAft>
                <a:spcPts val="0"/>
              </a:spcAft>
              <a:buClrTx/>
              <a:buSzTx/>
              <a:buFontTx/>
              <a:buNone/>
              <a:tabLst/>
              <a:defRPr sz="8700" b="0" i="0" u="none" strike="noStrike" cap="all" spc="0" baseline="0">
                <a:ln>
                  <a:noFill/>
                </a:ln>
                <a:solidFill>
                  <a:schemeClr val="accent1"/>
                </a:solidFill>
                <a:uFillTx/>
                <a:latin typeface="+mn-lt"/>
                <a:ea typeface="+mn-ea"/>
                <a:cs typeface="+mn-cs"/>
                <a:sym typeface="DIN Condensed"/>
              </a:defRPr>
            </a:lvl9pPr>
          </a:lstStyle>
          <a:p>
            <a:pPr algn="ctr" hangingPunct="1"/>
            <a:r>
              <a:rPr lang="en-GB" sz="3000" cap="none" dirty="0">
                <a:solidFill>
                  <a:schemeClr val="bg1"/>
                </a:solidFill>
              </a:rPr>
              <a:t>Open fields</a:t>
            </a:r>
          </a:p>
        </p:txBody>
      </p:sp>
      <p:sp>
        <p:nvSpPr>
          <p:cNvPr id="13" name="SmartSTEMs: A fresh approach">
            <a:extLst>
              <a:ext uri="{FF2B5EF4-FFF2-40B4-BE49-F238E27FC236}">
                <a16:creationId xmlns:a16="http://schemas.microsoft.com/office/drawing/2014/main" id="{249FAC4D-F714-F0F8-B78D-E156C5B997F5}"/>
              </a:ext>
            </a:extLst>
          </p:cNvPr>
          <p:cNvSpPr txBox="1">
            <a:spLocks/>
          </p:cNvSpPr>
          <p:nvPr/>
        </p:nvSpPr>
        <p:spPr>
          <a:xfrm>
            <a:off x="8884735" y="5612784"/>
            <a:ext cx="2548198" cy="508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Autofit/>
          </a:bodyPr>
          <a:lstStyle>
            <a:lvl1pPr marL="0" marR="0" indent="0" algn="l" defTabSz="685165" rtl="0" latinLnBrk="0">
              <a:lnSpc>
                <a:spcPct val="80000"/>
              </a:lnSpc>
              <a:spcBef>
                <a:spcPts val="3200"/>
              </a:spcBef>
              <a:spcAft>
                <a:spcPts val="0"/>
              </a:spcAft>
              <a:buClrTx/>
              <a:buSzTx/>
              <a:buFontTx/>
              <a:buNone/>
              <a:tabLst/>
              <a:defRPr sz="7221" b="0" i="0" u="none" strike="noStrike" cap="all" spc="0" baseline="0">
                <a:ln>
                  <a:noFill/>
                </a:ln>
                <a:solidFill>
                  <a:srgbClr val="FD6500"/>
                </a:solidFill>
                <a:uFillTx/>
                <a:latin typeface="+mn-lt"/>
                <a:ea typeface="+mn-ea"/>
                <a:cs typeface="+mn-cs"/>
                <a:sym typeface="DIN Condensed"/>
              </a:defRPr>
            </a:lvl1pPr>
            <a:lvl2pPr marL="0" marR="0" indent="0" algn="l" defTabSz="825500" rtl="0" latinLnBrk="0">
              <a:lnSpc>
                <a:spcPct val="80000"/>
              </a:lnSpc>
              <a:spcBef>
                <a:spcPts val="3900"/>
              </a:spcBef>
              <a:spcAft>
                <a:spcPts val="0"/>
              </a:spcAft>
              <a:buClrTx/>
              <a:buSzTx/>
              <a:buFontTx/>
              <a:buNone/>
              <a:tabLst/>
              <a:defRPr sz="8700" b="0" i="0" u="none" strike="noStrike" cap="all" spc="0" baseline="0">
                <a:ln>
                  <a:noFill/>
                </a:ln>
                <a:solidFill>
                  <a:schemeClr val="accent1"/>
                </a:solidFill>
                <a:uFillTx/>
                <a:latin typeface="+mn-lt"/>
                <a:ea typeface="+mn-ea"/>
                <a:cs typeface="+mn-cs"/>
                <a:sym typeface="DIN Condensed"/>
              </a:defRPr>
            </a:lvl2pPr>
            <a:lvl3pPr marL="0" marR="0" indent="0" algn="l" defTabSz="825500" rtl="0" latinLnBrk="0">
              <a:lnSpc>
                <a:spcPct val="80000"/>
              </a:lnSpc>
              <a:spcBef>
                <a:spcPts val="3900"/>
              </a:spcBef>
              <a:spcAft>
                <a:spcPts val="0"/>
              </a:spcAft>
              <a:buClrTx/>
              <a:buSzTx/>
              <a:buFontTx/>
              <a:buNone/>
              <a:tabLst/>
              <a:defRPr sz="8700" b="0" i="0" u="none" strike="noStrike" cap="all" spc="0" baseline="0">
                <a:ln>
                  <a:noFill/>
                </a:ln>
                <a:solidFill>
                  <a:schemeClr val="accent1"/>
                </a:solidFill>
                <a:uFillTx/>
                <a:latin typeface="+mn-lt"/>
                <a:ea typeface="+mn-ea"/>
                <a:cs typeface="+mn-cs"/>
                <a:sym typeface="DIN Condensed"/>
              </a:defRPr>
            </a:lvl3pPr>
            <a:lvl4pPr marL="0" marR="0" indent="0" algn="l" defTabSz="825500" rtl="0" latinLnBrk="0">
              <a:lnSpc>
                <a:spcPct val="80000"/>
              </a:lnSpc>
              <a:spcBef>
                <a:spcPts val="3900"/>
              </a:spcBef>
              <a:spcAft>
                <a:spcPts val="0"/>
              </a:spcAft>
              <a:buClrTx/>
              <a:buSzTx/>
              <a:buFontTx/>
              <a:buNone/>
              <a:tabLst/>
              <a:defRPr sz="8700" b="0" i="0" u="none" strike="noStrike" cap="all" spc="0" baseline="0">
                <a:ln>
                  <a:noFill/>
                </a:ln>
                <a:solidFill>
                  <a:schemeClr val="accent1"/>
                </a:solidFill>
                <a:uFillTx/>
                <a:latin typeface="+mn-lt"/>
                <a:ea typeface="+mn-ea"/>
                <a:cs typeface="+mn-cs"/>
                <a:sym typeface="DIN Condensed"/>
              </a:defRPr>
            </a:lvl4pPr>
            <a:lvl5pPr marL="0" marR="0" indent="0" algn="l" defTabSz="825500" rtl="0" latinLnBrk="0">
              <a:lnSpc>
                <a:spcPct val="80000"/>
              </a:lnSpc>
              <a:spcBef>
                <a:spcPts val="3900"/>
              </a:spcBef>
              <a:spcAft>
                <a:spcPts val="0"/>
              </a:spcAft>
              <a:buClrTx/>
              <a:buSzTx/>
              <a:buFontTx/>
              <a:buNone/>
              <a:tabLst/>
              <a:defRPr sz="8700" b="0" i="0" u="none" strike="noStrike" cap="all" spc="0" baseline="0">
                <a:ln>
                  <a:noFill/>
                </a:ln>
                <a:solidFill>
                  <a:schemeClr val="accent1"/>
                </a:solidFill>
                <a:uFillTx/>
                <a:latin typeface="+mn-lt"/>
                <a:ea typeface="+mn-ea"/>
                <a:cs typeface="+mn-cs"/>
                <a:sym typeface="DIN Condensed"/>
              </a:defRPr>
            </a:lvl5pPr>
            <a:lvl6pPr marL="0" marR="0" indent="0" algn="l" defTabSz="825500" rtl="0" latinLnBrk="0">
              <a:lnSpc>
                <a:spcPct val="80000"/>
              </a:lnSpc>
              <a:spcBef>
                <a:spcPts val="3900"/>
              </a:spcBef>
              <a:spcAft>
                <a:spcPts val="0"/>
              </a:spcAft>
              <a:buClrTx/>
              <a:buSzTx/>
              <a:buFontTx/>
              <a:buNone/>
              <a:tabLst/>
              <a:defRPr sz="8700" b="0" i="0" u="none" strike="noStrike" cap="all" spc="0" baseline="0">
                <a:ln>
                  <a:noFill/>
                </a:ln>
                <a:solidFill>
                  <a:schemeClr val="accent1"/>
                </a:solidFill>
                <a:uFillTx/>
                <a:latin typeface="+mn-lt"/>
                <a:ea typeface="+mn-ea"/>
                <a:cs typeface="+mn-cs"/>
                <a:sym typeface="DIN Condensed"/>
              </a:defRPr>
            </a:lvl6pPr>
            <a:lvl7pPr marL="0" marR="0" indent="0" algn="l" defTabSz="825500" rtl="0" latinLnBrk="0">
              <a:lnSpc>
                <a:spcPct val="80000"/>
              </a:lnSpc>
              <a:spcBef>
                <a:spcPts val="3900"/>
              </a:spcBef>
              <a:spcAft>
                <a:spcPts val="0"/>
              </a:spcAft>
              <a:buClrTx/>
              <a:buSzTx/>
              <a:buFontTx/>
              <a:buNone/>
              <a:tabLst/>
              <a:defRPr sz="8700" b="0" i="0" u="none" strike="noStrike" cap="all" spc="0" baseline="0">
                <a:ln>
                  <a:noFill/>
                </a:ln>
                <a:solidFill>
                  <a:schemeClr val="accent1"/>
                </a:solidFill>
                <a:uFillTx/>
                <a:latin typeface="+mn-lt"/>
                <a:ea typeface="+mn-ea"/>
                <a:cs typeface="+mn-cs"/>
                <a:sym typeface="DIN Condensed"/>
              </a:defRPr>
            </a:lvl7pPr>
            <a:lvl8pPr marL="0" marR="0" indent="0" algn="l" defTabSz="825500" rtl="0" latinLnBrk="0">
              <a:lnSpc>
                <a:spcPct val="80000"/>
              </a:lnSpc>
              <a:spcBef>
                <a:spcPts val="3900"/>
              </a:spcBef>
              <a:spcAft>
                <a:spcPts val="0"/>
              </a:spcAft>
              <a:buClrTx/>
              <a:buSzTx/>
              <a:buFontTx/>
              <a:buNone/>
              <a:tabLst/>
              <a:defRPr sz="8700" b="0" i="0" u="none" strike="noStrike" cap="all" spc="0" baseline="0">
                <a:ln>
                  <a:noFill/>
                </a:ln>
                <a:solidFill>
                  <a:schemeClr val="accent1"/>
                </a:solidFill>
                <a:uFillTx/>
                <a:latin typeface="+mn-lt"/>
                <a:ea typeface="+mn-ea"/>
                <a:cs typeface="+mn-cs"/>
                <a:sym typeface="DIN Condensed"/>
              </a:defRPr>
            </a:lvl8pPr>
            <a:lvl9pPr marL="0" marR="0" indent="0" algn="l" defTabSz="825500" rtl="0" latinLnBrk="0">
              <a:lnSpc>
                <a:spcPct val="80000"/>
              </a:lnSpc>
              <a:spcBef>
                <a:spcPts val="3900"/>
              </a:spcBef>
              <a:spcAft>
                <a:spcPts val="0"/>
              </a:spcAft>
              <a:buClrTx/>
              <a:buSzTx/>
              <a:buFontTx/>
              <a:buNone/>
              <a:tabLst/>
              <a:defRPr sz="8700" b="0" i="0" u="none" strike="noStrike" cap="all" spc="0" baseline="0">
                <a:ln>
                  <a:noFill/>
                </a:ln>
                <a:solidFill>
                  <a:schemeClr val="accent1"/>
                </a:solidFill>
                <a:uFillTx/>
                <a:latin typeface="+mn-lt"/>
                <a:ea typeface="+mn-ea"/>
                <a:cs typeface="+mn-cs"/>
                <a:sym typeface="DIN Condensed"/>
              </a:defRPr>
            </a:lvl9pPr>
          </a:lstStyle>
          <a:p>
            <a:pPr algn="ctr" hangingPunct="1"/>
            <a:r>
              <a:rPr lang="en-GB" sz="3000" cap="none" dirty="0">
                <a:solidFill>
                  <a:schemeClr val="bg1"/>
                </a:solidFill>
              </a:rPr>
              <a:t>Offshore</a:t>
            </a:r>
          </a:p>
        </p:txBody>
      </p:sp>
    </p:spTree>
    <p:extLst>
      <p:ext uri="{BB962C8B-B14F-4D97-AF65-F5344CB8AC3E}">
        <p14:creationId xmlns:p14="http://schemas.microsoft.com/office/powerpoint/2010/main" val="100976877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martSTEMs: A fresh approach">
            <a:extLst>
              <a:ext uri="{FF2B5EF4-FFF2-40B4-BE49-F238E27FC236}">
                <a16:creationId xmlns:a16="http://schemas.microsoft.com/office/drawing/2014/main" id="{7EEB000E-5A81-C3FE-7D73-D666F1EA0B0A}"/>
              </a:ext>
            </a:extLst>
          </p:cNvPr>
          <p:cNvSpPr txBox="1">
            <a:spLocks noGrp="1"/>
          </p:cNvSpPr>
          <p:nvPr>
            <p:ph type="title" idx="4294967295"/>
          </p:nvPr>
        </p:nvSpPr>
        <p:spPr>
          <a:xfrm>
            <a:off x="0" y="1079500"/>
            <a:ext cx="11430000" cy="508000"/>
          </a:xfrm>
          <a:prstGeom prst="rect">
            <a:avLst/>
          </a:prstGeom>
        </p:spPr>
        <p:txBody>
          <a:bodyPr>
            <a:noAutofit/>
          </a:bodyPr>
          <a:lstStyle>
            <a:lvl1pPr defTabSz="685165">
              <a:spcBef>
                <a:spcPts val="3200"/>
              </a:spcBef>
              <a:defRPr sz="7221">
                <a:solidFill>
                  <a:srgbClr val="FD6500"/>
                </a:solidFill>
              </a:defRPr>
            </a:lvl1pPr>
          </a:lstStyle>
          <a:p>
            <a:pPr algn="ctr"/>
            <a:r>
              <a:rPr lang="en-GB" sz="3700" dirty="0">
                <a:solidFill>
                  <a:schemeClr val="bg1"/>
                </a:solidFill>
              </a:rPr>
              <a:t>Which of these is a wind turbine?</a:t>
            </a:r>
          </a:p>
        </p:txBody>
      </p:sp>
      <p:pic>
        <p:nvPicPr>
          <p:cNvPr id="3" name="Picture 2" descr="A windmill in a field&#10;&#10;Description automatically generated">
            <a:extLst>
              <a:ext uri="{FF2B5EF4-FFF2-40B4-BE49-F238E27FC236}">
                <a16:creationId xmlns:a16="http://schemas.microsoft.com/office/drawing/2014/main" id="{E8D0087F-0469-6CDE-80B0-39212B3B83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9443" y="1759972"/>
            <a:ext cx="3460552" cy="4628625"/>
          </a:xfrm>
          <a:prstGeom prst="rect">
            <a:avLst/>
          </a:prstGeom>
        </p:spPr>
      </p:pic>
      <p:pic>
        <p:nvPicPr>
          <p:cNvPr id="8" name="Picture 7" descr="A windmill in a field with Morgan Lewis Windmill in the background&#10;&#10;Description automatically generated">
            <a:extLst>
              <a:ext uri="{FF2B5EF4-FFF2-40B4-BE49-F238E27FC236}">
                <a16:creationId xmlns:a16="http://schemas.microsoft.com/office/drawing/2014/main" id="{0C3231E9-C2DB-A915-A832-0E750241EC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72006" y="1759972"/>
            <a:ext cx="3460552" cy="4628624"/>
          </a:xfrm>
          <a:prstGeom prst="rect">
            <a:avLst/>
          </a:prstGeom>
        </p:spPr>
      </p:pic>
      <p:pic>
        <p:nvPicPr>
          <p:cNvPr id="14" name="Graphic 13" descr="Question Mark with solid fill">
            <a:extLst>
              <a:ext uri="{FF2B5EF4-FFF2-40B4-BE49-F238E27FC236}">
                <a16:creationId xmlns:a16="http://schemas.microsoft.com/office/drawing/2014/main" id="{5E3E302C-1EB7-3A9C-2B56-6C9864D2F8B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07565" y="2685849"/>
            <a:ext cx="2776870" cy="2776870"/>
          </a:xfrm>
          <a:prstGeom prst="rect">
            <a:avLst/>
          </a:prstGeom>
        </p:spPr>
      </p:pic>
      <p:pic>
        <p:nvPicPr>
          <p:cNvPr id="4" name="Graphic 3" descr="Checkmark with solid fill">
            <a:extLst>
              <a:ext uri="{FF2B5EF4-FFF2-40B4-BE49-F238E27FC236}">
                <a16:creationId xmlns:a16="http://schemas.microsoft.com/office/drawing/2014/main" id="{959983B5-ADA1-4AF2-6E4A-25B73A4FA7C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289718" y="4871359"/>
            <a:ext cx="2108596" cy="2108596"/>
          </a:xfrm>
          <a:prstGeom prst="rect">
            <a:avLst/>
          </a:prstGeom>
        </p:spPr>
      </p:pic>
      <p:pic>
        <p:nvPicPr>
          <p:cNvPr id="7" name="Graphic 6" descr="Close with solid fill">
            <a:extLst>
              <a:ext uri="{FF2B5EF4-FFF2-40B4-BE49-F238E27FC236}">
                <a16:creationId xmlns:a16="http://schemas.microsoft.com/office/drawing/2014/main" id="{B3F3D745-A885-C27B-2504-CA90ACA934A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386777" y="4871359"/>
            <a:ext cx="2108596" cy="2108596"/>
          </a:xfrm>
          <a:prstGeom prst="rect">
            <a:avLst/>
          </a:prstGeom>
        </p:spPr>
      </p:pic>
    </p:spTree>
    <p:extLst>
      <p:ext uri="{BB962C8B-B14F-4D97-AF65-F5344CB8AC3E}">
        <p14:creationId xmlns:p14="http://schemas.microsoft.com/office/powerpoint/2010/main" val="417896303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diagram of a wind turbine&#10;&#10;Description automatically generated">
            <a:extLst>
              <a:ext uri="{FF2B5EF4-FFF2-40B4-BE49-F238E27FC236}">
                <a16:creationId xmlns:a16="http://schemas.microsoft.com/office/drawing/2014/main" id="{4B31FEE3-6521-2EB2-A011-4B031D39D2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7475220"/>
          </a:xfrm>
          <a:prstGeom prst="rect">
            <a:avLst/>
          </a:prstGeom>
        </p:spPr>
      </p:pic>
      <p:sp>
        <p:nvSpPr>
          <p:cNvPr id="7" name="Rectangle 6">
            <a:extLst>
              <a:ext uri="{FF2B5EF4-FFF2-40B4-BE49-F238E27FC236}">
                <a16:creationId xmlns:a16="http://schemas.microsoft.com/office/drawing/2014/main" id="{991ABAB4-7BD9-CD3B-6992-6AB17B189979}"/>
              </a:ext>
            </a:extLst>
          </p:cNvPr>
          <p:cNvSpPr/>
          <p:nvPr/>
        </p:nvSpPr>
        <p:spPr>
          <a:xfrm>
            <a:off x="491490" y="1179662"/>
            <a:ext cx="2217420" cy="297517"/>
          </a:xfrm>
          <a:prstGeom prst="rect">
            <a:avLst/>
          </a:prstGeom>
          <a:solidFill>
            <a:srgbClr val="FFFFF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defTabSz="412750" hangingPunct="0">
              <a:lnSpc>
                <a:spcPct val="80000"/>
              </a:lnSpc>
            </a:pPr>
            <a:endParaRPr lang="en-GB" sz="2000" cap="all">
              <a:solidFill>
                <a:srgbClr val="FFFFFF"/>
              </a:solidFill>
              <a:sym typeface="DIN Condensed"/>
            </a:endParaRPr>
          </a:p>
        </p:txBody>
      </p:sp>
      <p:sp>
        <p:nvSpPr>
          <p:cNvPr id="8" name="Rectangle 7">
            <a:extLst>
              <a:ext uri="{FF2B5EF4-FFF2-40B4-BE49-F238E27FC236}">
                <a16:creationId xmlns:a16="http://schemas.microsoft.com/office/drawing/2014/main" id="{AB06819B-5197-D407-7BFB-601AC479E77A}"/>
              </a:ext>
            </a:extLst>
          </p:cNvPr>
          <p:cNvSpPr/>
          <p:nvPr/>
        </p:nvSpPr>
        <p:spPr>
          <a:xfrm>
            <a:off x="3089910" y="1191092"/>
            <a:ext cx="2487930" cy="297517"/>
          </a:xfrm>
          <a:prstGeom prst="rect">
            <a:avLst/>
          </a:prstGeom>
          <a:solidFill>
            <a:srgbClr val="FFFFF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defTabSz="412750" hangingPunct="0">
              <a:lnSpc>
                <a:spcPct val="80000"/>
              </a:lnSpc>
            </a:pPr>
            <a:endParaRPr lang="en-GB" sz="2000" cap="all">
              <a:solidFill>
                <a:srgbClr val="FFFFFF"/>
              </a:solidFill>
              <a:sym typeface="DIN Condensed"/>
            </a:endParaRPr>
          </a:p>
        </p:txBody>
      </p:sp>
      <p:sp>
        <p:nvSpPr>
          <p:cNvPr id="9" name="Rectangle 8">
            <a:extLst>
              <a:ext uri="{FF2B5EF4-FFF2-40B4-BE49-F238E27FC236}">
                <a16:creationId xmlns:a16="http://schemas.microsoft.com/office/drawing/2014/main" id="{1B32E177-5363-D603-093B-9658AFBD8F1F}"/>
              </a:ext>
            </a:extLst>
          </p:cNvPr>
          <p:cNvSpPr/>
          <p:nvPr/>
        </p:nvSpPr>
        <p:spPr>
          <a:xfrm>
            <a:off x="8641080" y="2021989"/>
            <a:ext cx="3074670" cy="297517"/>
          </a:xfrm>
          <a:prstGeom prst="rect">
            <a:avLst/>
          </a:prstGeom>
          <a:solidFill>
            <a:srgbClr val="FFFFF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defTabSz="412750" hangingPunct="0">
              <a:lnSpc>
                <a:spcPct val="80000"/>
              </a:lnSpc>
            </a:pPr>
            <a:endParaRPr lang="en-GB" sz="2000" cap="all">
              <a:solidFill>
                <a:srgbClr val="FFFFFF"/>
              </a:solidFill>
              <a:sym typeface="DIN Condensed"/>
            </a:endParaRPr>
          </a:p>
        </p:txBody>
      </p:sp>
      <p:sp>
        <p:nvSpPr>
          <p:cNvPr id="10" name="Rectangle 9">
            <a:extLst>
              <a:ext uri="{FF2B5EF4-FFF2-40B4-BE49-F238E27FC236}">
                <a16:creationId xmlns:a16="http://schemas.microsoft.com/office/drawing/2014/main" id="{FBA83AEA-8236-085A-107D-181081D55C55}"/>
              </a:ext>
            </a:extLst>
          </p:cNvPr>
          <p:cNvSpPr/>
          <p:nvPr/>
        </p:nvSpPr>
        <p:spPr>
          <a:xfrm>
            <a:off x="6717030" y="3571072"/>
            <a:ext cx="1604010" cy="297517"/>
          </a:xfrm>
          <a:prstGeom prst="rect">
            <a:avLst/>
          </a:prstGeom>
          <a:solidFill>
            <a:srgbClr val="FFFFF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defTabSz="412750" hangingPunct="0">
              <a:lnSpc>
                <a:spcPct val="80000"/>
              </a:lnSpc>
            </a:pPr>
            <a:endParaRPr lang="en-GB" sz="2000" cap="all">
              <a:solidFill>
                <a:srgbClr val="FFFFFF"/>
              </a:solidFill>
              <a:sym typeface="DIN Condensed"/>
            </a:endParaRPr>
          </a:p>
        </p:txBody>
      </p:sp>
      <p:sp>
        <p:nvSpPr>
          <p:cNvPr id="11" name="Rectangle 10">
            <a:extLst>
              <a:ext uri="{FF2B5EF4-FFF2-40B4-BE49-F238E27FC236}">
                <a16:creationId xmlns:a16="http://schemas.microsoft.com/office/drawing/2014/main" id="{3AD3A55C-EB2D-9888-DF62-A013094E419C}"/>
              </a:ext>
            </a:extLst>
          </p:cNvPr>
          <p:cNvSpPr/>
          <p:nvPr/>
        </p:nvSpPr>
        <p:spPr>
          <a:xfrm>
            <a:off x="3409950" y="5066741"/>
            <a:ext cx="2441053" cy="297517"/>
          </a:xfrm>
          <a:prstGeom prst="rect">
            <a:avLst/>
          </a:prstGeom>
          <a:solidFill>
            <a:srgbClr val="FFFFF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defTabSz="412750" hangingPunct="0">
              <a:lnSpc>
                <a:spcPct val="80000"/>
              </a:lnSpc>
            </a:pPr>
            <a:endParaRPr lang="en-GB" sz="2000" cap="all" dirty="0">
              <a:solidFill>
                <a:srgbClr val="FFFFFF"/>
              </a:solidFill>
              <a:sym typeface="DIN Condensed"/>
            </a:endParaRPr>
          </a:p>
        </p:txBody>
      </p:sp>
      <p:sp>
        <p:nvSpPr>
          <p:cNvPr id="12" name="Oval 11">
            <a:extLst>
              <a:ext uri="{FF2B5EF4-FFF2-40B4-BE49-F238E27FC236}">
                <a16:creationId xmlns:a16="http://schemas.microsoft.com/office/drawing/2014/main" id="{908CAE05-2EB8-D82D-0392-0814E162EDA3}"/>
              </a:ext>
            </a:extLst>
          </p:cNvPr>
          <p:cNvSpPr/>
          <p:nvPr/>
        </p:nvSpPr>
        <p:spPr>
          <a:xfrm>
            <a:off x="3552093" y="3699877"/>
            <a:ext cx="785446" cy="418366"/>
          </a:xfrm>
          <a:prstGeom prst="ellipse">
            <a:avLst/>
          </a:prstGeom>
          <a:solidFill>
            <a:srgbClr val="FFFFF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defTabSz="412750" hangingPunct="0">
              <a:lnSpc>
                <a:spcPct val="80000"/>
              </a:lnSpc>
            </a:pPr>
            <a:endParaRPr lang="en-GB" sz="2000" cap="all">
              <a:solidFill>
                <a:srgbClr val="FFFFFF"/>
              </a:solidFill>
              <a:sym typeface="DIN Condensed"/>
            </a:endParaRPr>
          </a:p>
        </p:txBody>
      </p:sp>
    </p:spTree>
    <p:extLst>
      <p:ext uri="{BB962C8B-B14F-4D97-AF65-F5344CB8AC3E}">
        <p14:creationId xmlns:p14="http://schemas.microsoft.com/office/powerpoint/2010/main" val="152530656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C691FFF4-9FBB-75EA-2148-B684FD1EF99F}"/>
              </a:ext>
            </a:extLst>
          </p:cNvPr>
          <p:cNvGraphicFramePr>
            <a:graphicFrameLocks noGrp="1"/>
          </p:cNvGraphicFramePr>
          <p:nvPr/>
        </p:nvGraphicFramePr>
        <p:xfrm>
          <a:off x="2070396" y="984521"/>
          <a:ext cx="4064000" cy="5564330"/>
        </p:xfrm>
        <a:graphic>
          <a:graphicData uri="http://schemas.openxmlformats.org/drawingml/2006/table">
            <a:tbl>
              <a:tblPr firstRow="1" bandRow="1">
                <a:tableStyleId>{69C7853C-536D-4A76-A0AE-DD22124D55A5}</a:tableStyleId>
              </a:tblPr>
              <a:tblGrid>
                <a:gridCol w="4064000">
                  <a:extLst>
                    <a:ext uri="{9D8B030D-6E8A-4147-A177-3AD203B41FA5}">
                      <a16:colId xmlns:a16="http://schemas.microsoft.com/office/drawing/2014/main" val="1733774238"/>
                    </a:ext>
                  </a:extLst>
                </a:gridCol>
              </a:tblGrid>
              <a:tr h="902554">
                <a:tc>
                  <a:txBody>
                    <a:bodyPr/>
                    <a:lstStyle/>
                    <a:p>
                      <a:pPr algn="ctr"/>
                      <a:r>
                        <a:rPr lang="en-GB" sz="2300" dirty="0">
                          <a:solidFill>
                            <a:schemeClr val="bg1"/>
                          </a:solidFill>
                        </a:rPr>
                        <a:t>Advantages of Wind Turbines</a:t>
                      </a:r>
                    </a:p>
                  </a:txBody>
                  <a:tcPr marL="45720" marR="45720" marT="22860" marB="22860" anchor="ctr"/>
                </a:tc>
                <a:extLst>
                  <a:ext uri="{0D108BD9-81ED-4DB2-BD59-A6C34878D82A}">
                    <a16:rowId xmlns:a16="http://schemas.microsoft.com/office/drawing/2014/main" val="1344809935"/>
                  </a:ext>
                </a:extLst>
              </a:tr>
              <a:tr h="902554">
                <a:tc>
                  <a:txBody>
                    <a:bodyPr/>
                    <a:lstStyle/>
                    <a:p>
                      <a:pPr marL="0" indent="0" algn="ctr">
                        <a:buFont typeface="Arial" panose="020B0604020202020204" pitchFamily="34" charset="0"/>
                        <a:buNone/>
                      </a:pPr>
                      <a:r>
                        <a:rPr lang="en-GB" sz="2200" b="0" dirty="0">
                          <a:solidFill>
                            <a:schemeClr val="bg1"/>
                          </a:solidFill>
                        </a:rPr>
                        <a:t>Wind energy does not release carbon emissions.</a:t>
                      </a:r>
                    </a:p>
                  </a:txBody>
                  <a:tcPr marL="45720" marR="45720" marT="22860" marB="22860" anchor="ctr"/>
                </a:tc>
                <a:extLst>
                  <a:ext uri="{0D108BD9-81ED-4DB2-BD59-A6C34878D82A}">
                    <a16:rowId xmlns:a16="http://schemas.microsoft.com/office/drawing/2014/main" val="3658781008"/>
                  </a:ext>
                </a:extLst>
              </a:tr>
              <a:tr h="1051560">
                <a:tc>
                  <a:txBody>
                    <a:bodyPr/>
                    <a:lstStyle/>
                    <a:p>
                      <a:pPr algn="ctr"/>
                      <a:r>
                        <a:rPr lang="en-GB" sz="2200" dirty="0">
                          <a:solidFill>
                            <a:schemeClr val="bg1"/>
                          </a:solidFill>
                        </a:rPr>
                        <a:t>Low operating costs, and manufacturing/installation costs are paid back quickly.</a:t>
                      </a:r>
                    </a:p>
                  </a:txBody>
                  <a:tcPr marL="45720" marR="45720" marT="22860" marB="22860" anchor="ctr"/>
                </a:tc>
                <a:extLst>
                  <a:ext uri="{0D108BD9-81ED-4DB2-BD59-A6C34878D82A}">
                    <a16:rowId xmlns:a16="http://schemas.microsoft.com/office/drawing/2014/main" val="2960397547"/>
                  </a:ext>
                </a:extLst>
              </a:tr>
              <a:tr h="902554">
                <a:tc>
                  <a:txBody>
                    <a:bodyPr/>
                    <a:lstStyle/>
                    <a:p>
                      <a:pPr algn="ctr"/>
                      <a:r>
                        <a:rPr lang="en-GB" sz="2200" dirty="0">
                          <a:solidFill>
                            <a:schemeClr val="bg1"/>
                          </a:solidFill>
                        </a:rPr>
                        <a:t>The wind </a:t>
                      </a:r>
                      <a:r>
                        <a:rPr lang="en-GB" sz="2200">
                          <a:solidFill>
                            <a:schemeClr val="bg1"/>
                          </a:solidFill>
                        </a:rPr>
                        <a:t>power industry has created </a:t>
                      </a:r>
                      <a:r>
                        <a:rPr lang="en-GB" sz="2200" dirty="0">
                          <a:solidFill>
                            <a:schemeClr val="bg1"/>
                          </a:solidFill>
                        </a:rPr>
                        <a:t>new jobs.</a:t>
                      </a:r>
                    </a:p>
                  </a:txBody>
                  <a:tcPr marL="45720" marR="45720" marT="22860" marB="22860" anchor="ctr"/>
                </a:tc>
                <a:extLst>
                  <a:ext uri="{0D108BD9-81ED-4DB2-BD59-A6C34878D82A}">
                    <a16:rowId xmlns:a16="http://schemas.microsoft.com/office/drawing/2014/main" val="145137607"/>
                  </a:ext>
                </a:extLst>
              </a:tr>
              <a:tr h="902554">
                <a:tc>
                  <a:txBody>
                    <a:bodyPr/>
                    <a:lstStyle/>
                    <a:p>
                      <a:pPr algn="ctr"/>
                      <a:r>
                        <a:rPr lang="en-GB" sz="2200" dirty="0">
                          <a:solidFill>
                            <a:schemeClr val="bg1"/>
                          </a:solidFill>
                        </a:rPr>
                        <a:t>Minimal disruption to farmland operations.</a:t>
                      </a:r>
                    </a:p>
                  </a:txBody>
                  <a:tcPr marL="45720" marR="45720" marT="22860" marB="22860" anchor="ctr"/>
                </a:tc>
                <a:extLst>
                  <a:ext uri="{0D108BD9-81ED-4DB2-BD59-A6C34878D82A}">
                    <a16:rowId xmlns:a16="http://schemas.microsoft.com/office/drawing/2014/main" val="2890595914"/>
                  </a:ext>
                </a:extLst>
              </a:tr>
              <a:tr h="902554">
                <a:tc>
                  <a:txBody>
                    <a:bodyPr/>
                    <a:lstStyle/>
                    <a:p>
                      <a:pPr algn="ctr"/>
                      <a:r>
                        <a:rPr lang="en-GB" sz="2200" dirty="0">
                          <a:solidFill>
                            <a:schemeClr val="bg1"/>
                          </a:solidFill>
                        </a:rPr>
                        <a:t>Reduces our dependence on fossil fuels.</a:t>
                      </a:r>
                    </a:p>
                  </a:txBody>
                  <a:tcPr marL="45720" marR="45720" marT="22860" marB="22860" anchor="ctr"/>
                </a:tc>
                <a:extLst>
                  <a:ext uri="{0D108BD9-81ED-4DB2-BD59-A6C34878D82A}">
                    <a16:rowId xmlns:a16="http://schemas.microsoft.com/office/drawing/2014/main" val="3026481143"/>
                  </a:ext>
                </a:extLst>
              </a:tr>
            </a:tbl>
          </a:graphicData>
        </a:graphic>
      </p:graphicFrame>
      <p:graphicFrame>
        <p:nvGraphicFramePr>
          <p:cNvPr id="7" name="Table 4">
            <a:extLst>
              <a:ext uri="{FF2B5EF4-FFF2-40B4-BE49-F238E27FC236}">
                <a16:creationId xmlns:a16="http://schemas.microsoft.com/office/drawing/2014/main" id="{7F9656D2-5F66-8EE9-B067-BD1F7E8033C7}"/>
              </a:ext>
            </a:extLst>
          </p:cNvPr>
          <p:cNvGraphicFramePr>
            <a:graphicFrameLocks noGrp="1"/>
          </p:cNvGraphicFramePr>
          <p:nvPr/>
        </p:nvGraphicFramePr>
        <p:xfrm>
          <a:off x="6134396" y="984521"/>
          <a:ext cx="4064000" cy="5415324"/>
        </p:xfrm>
        <a:graphic>
          <a:graphicData uri="http://schemas.openxmlformats.org/drawingml/2006/table">
            <a:tbl>
              <a:tblPr firstRow="1" bandRow="1">
                <a:tableStyleId>{35758FB7-9AC5-4552-8A53-C91805E547FA}</a:tableStyleId>
              </a:tblPr>
              <a:tblGrid>
                <a:gridCol w="4064000">
                  <a:extLst>
                    <a:ext uri="{9D8B030D-6E8A-4147-A177-3AD203B41FA5}">
                      <a16:colId xmlns:a16="http://schemas.microsoft.com/office/drawing/2014/main" val="1733774238"/>
                    </a:ext>
                  </a:extLst>
                </a:gridCol>
              </a:tblGrid>
              <a:tr h="902554">
                <a:tc>
                  <a:txBody>
                    <a:bodyPr/>
                    <a:lstStyle/>
                    <a:p>
                      <a:pPr algn="ctr"/>
                      <a:r>
                        <a:rPr lang="en-GB" sz="2300" dirty="0">
                          <a:solidFill>
                            <a:schemeClr val="bg1"/>
                          </a:solidFill>
                        </a:rPr>
                        <a:t>Disadvantages of Wind Turbines</a:t>
                      </a:r>
                    </a:p>
                  </a:txBody>
                  <a:tcPr marL="45720" marR="45720" marT="22860" marB="22860" anchor="ctr"/>
                </a:tc>
                <a:extLst>
                  <a:ext uri="{0D108BD9-81ED-4DB2-BD59-A6C34878D82A}">
                    <a16:rowId xmlns:a16="http://schemas.microsoft.com/office/drawing/2014/main" val="1344809935"/>
                  </a:ext>
                </a:extLst>
              </a:tr>
              <a:tr h="902554">
                <a:tc>
                  <a:txBody>
                    <a:bodyPr/>
                    <a:lstStyle/>
                    <a:p>
                      <a:pPr algn="ctr"/>
                      <a:r>
                        <a:rPr lang="en-GB" sz="2200" dirty="0"/>
                        <a:t>Turbines can be noisy.</a:t>
                      </a:r>
                    </a:p>
                  </a:txBody>
                  <a:tcPr marL="45720" marR="45720" marT="22860" marB="22860" anchor="ctr"/>
                </a:tc>
                <a:extLst>
                  <a:ext uri="{0D108BD9-81ED-4DB2-BD59-A6C34878D82A}">
                    <a16:rowId xmlns:a16="http://schemas.microsoft.com/office/drawing/2014/main" val="3658781008"/>
                  </a:ext>
                </a:extLst>
              </a:tr>
              <a:tr h="902554">
                <a:tc>
                  <a:txBody>
                    <a:bodyPr/>
                    <a:lstStyle/>
                    <a:p>
                      <a:pPr algn="ctr"/>
                      <a:r>
                        <a:rPr lang="en-GB" sz="2200" dirty="0"/>
                        <a:t>Upfront costs are expensive.</a:t>
                      </a:r>
                    </a:p>
                  </a:txBody>
                  <a:tcPr marL="45720" marR="45720" marT="22860" marB="22860" anchor="ctr"/>
                </a:tc>
                <a:extLst>
                  <a:ext uri="{0D108BD9-81ED-4DB2-BD59-A6C34878D82A}">
                    <a16:rowId xmlns:a16="http://schemas.microsoft.com/office/drawing/2014/main" val="2960397547"/>
                  </a:ext>
                </a:extLst>
              </a:tr>
              <a:tr h="902554">
                <a:tc>
                  <a:txBody>
                    <a:bodyPr/>
                    <a:lstStyle/>
                    <a:p>
                      <a:pPr algn="ctr"/>
                      <a:r>
                        <a:rPr lang="en-GB" sz="2200" dirty="0"/>
                        <a:t>Limited to specific locations and landscapes.</a:t>
                      </a:r>
                    </a:p>
                  </a:txBody>
                  <a:tcPr marL="45720" marR="45720" marT="22860" marB="22860" anchor="ctr"/>
                </a:tc>
                <a:extLst>
                  <a:ext uri="{0D108BD9-81ED-4DB2-BD59-A6C34878D82A}">
                    <a16:rowId xmlns:a16="http://schemas.microsoft.com/office/drawing/2014/main" val="145137607"/>
                  </a:ext>
                </a:extLst>
              </a:tr>
              <a:tr h="902554">
                <a:tc>
                  <a:txBody>
                    <a:bodyPr/>
                    <a:lstStyle/>
                    <a:p>
                      <a:pPr algn="ctr"/>
                      <a:r>
                        <a:rPr lang="en-GB" sz="2200" dirty="0"/>
                        <a:t>Turbines can be dangerous to some wildlife.</a:t>
                      </a:r>
                    </a:p>
                  </a:txBody>
                  <a:tcPr marL="45720" marR="45720" marT="22860" marB="22860" anchor="ctr"/>
                </a:tc>
                <a:extLst>
                  <a:ext uri="{0D108BD9-81ED-4DB2-BD59-A6C34878D82A}">
                    <a16:rowId xmlns:a16="http://schemas.microsoft.com/office/drawing/2014/main" val="2890595914"/>
                  </a:ext>
                </a:extLst>
              </a:tr>
              <a:tr h="902554">
                <a:tc>
                  <a:txBody>
                    <a:bodyPr/>
                    <a:lstStyle/>
                    <a:p>
                      <a:pPr algn="ctr"/>
                      <a:r>
                        <a:rPr lang="en-GB" sz="2200" dirty="0"/>
                        <a:t>Wind farms are said to ruin the landscape.</a:t>
                      </a:r>
                    </a:p>
                  </a:txBody>
                  <a:tcPr marL="45720" marR="45720" marT="22860" marB="22860" anchor="ctr"/>
                </a:tc>
                <a:extLst>
                  <a:ext uri="{0D108BD9-81ED-4DB2-BD59-A6C34878D82A}">
                    <a16:rowId xmlns:a16="http://schemas.microsoft.com/office/drawing/2014/main" val="3026481143"/>
                  </a:ext>
                </a:extLst>
              </a:tr>
            </a:tbl>
          </a:graphicData>
        </a:graphic>
      </p:graphicFrame>
    </p:spTree>
    <p:extLst>
      <p:ext uri="{BB962C8B-B14F-4D97-AF65-F5344CB8AC3E}">
        <p14:creationId xmlns:p14="http://schemas.microsoft.com/office/powerpoint/2010/main" val="712066884"/>
      </p:ext>
    </p:extLst>
  </p:cSld>
  <p:clrMapOvr>
    <a:masterClrMapping/>
  </p:clrMapOvr>
  <p:transition spd="med">
    <p:pull/>
  </p:transition>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D50D4AE9-8DF7-81DD-AB91-C3C7C8032510}"/>
              </a:ext>
            </a:extLst>
          </p:cNvPr>
          <p:cNvGraphicFramePr>
            <a:graphicFrameLocks noGrp="1"/>
          </p:cNvGraphicFramePr>
          <p:nvPr>
            <p:ph type="pic" sz="quarter" idx="13"/>
            <p:extLst>
              <p:ext uri="{D42A27DB-BD31-4B8C-83A1-F6EECF244321}">
                <p14:modId xmlns:p14="http://schemas.microsoft.com/office/powerpoint/2010/main" val="3038018541"/>
              </p:ext>
            </p:extLst>
          </p:nvPr>
        </p:nvGraphicFramePr>
        <p:xfrm>
          <a:off x="1684020" y="1459072"/>
          <a:ext cx="4297681" cy="45481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p:txBody>
          <a:bodyPr anchor="ctr">
            <a:noAutofit/>
          </a:bodyPr>
          <a:lstStyle/>
          <a:p>
            <a:r>
              <a:rPr lang="en-GB" sz="3200" dirty="0"/>
              <a:t>Activity: Create Your Own Paper Windmill</a:t>
            </a:r>
          </a:p>
        </p:txBody>
      </p:sp>
      <p:pic>
        <p:nvPicPr>
          <p:cNvPr id="15" name="Content Placeholder 14">
            <a:extLst>
              <a:ext uri="{FF2B5EF4-FFF2-40B4-BE49-F238E27FC236}">
                <a16:creationId xmlns:a16="http://schemas.microsoft.com/office/drawing/2014/main" id="{5FCB62F7-DF16-B014-4FFE-55165C2D87DB}"/>
              </a:ext>
            </a:extLst>
          </p:cNvPr>
          <p:cNvPicPr>
            <a:picLocks noGrp="1" noChangeAspect="1"/>
          </p:cNvPicPr>
          <p:nvPr>
            <p:ph sz="quarter" idx="4294967295"/>
          </p:nvPr>
        </p:nvPicPr>
        <p:blipFill rotWithShape="1">
          <a:blip r:embed="rId8"/>
          <a:srcRect l="9692" r="37869"/>
          <a:stretch/>
        </p:blipFill>
        <p:spPr>
          <a:xfrm>
            <a:off x="6210303" y="1459072"/>
            <a:ext cx="4217669" cy="4419917"/>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3142585686"/>
      </p:ext>
    </p:extLst>
  </p:cSld>
  <p:clrMapOvr>
    <a:masterClrMapping/>
  </p:clrMapOvr>
</p:sld>
</file>

<file path=ppt/theme/theme1.xml><?xml version="1.0" encoding="utf-8"?>
<a:theme xmlns:a="http://schemas.openxmlformats.org/drawingml/2006/main" name="1_Office Theme">
  <a:themeElements>
    <a:clrScheme name="SmartSTEMs brand colours">
      <a:dk1>
        <a:srgbClr val="000000"/>
      </a:dk1>
      <a:lt1>
        <a:srgbClr val="FFFFFF"/>
      </a:lt1>
      <a:dk2>
        <a:srgbClr val="000000"/>
      </a:dk2>
      <a:lt2>
        <a:srgbClr val="FFFFFF"/>
      </a:lt2>
      <a:accent1>
        <a:srgbClr val="33CCFF"/>
      </a:accent1>
      <a:accent2>
        <a:srgbClr val="51B157"/>
      </a:accent2>
      <a:accent3>
        <a:srgbClr val="E50B7E"/>
      </a:accent3>
      <a:accent4>
        <a:srgbClr val="FEF133"/>
      </a:accent4>
      <a:accent5>
        <a:srgbClr val="6666FF"/>
      </a:accent5>
      <a:accent6>
        <a:srgbClr val="FF9A45"/>
      </a:accent6>
      <a:hlink>
        <a:srgbClr val="E50B7E"/>
      </a:hlink>
      <a:folHlink>
        <a:srgbClr val="666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Office Theme">
  <a:themeElements>
    <a:clrScheme name="SmartSTEMs brand colours">
      <a:dk1>
        <a:srgbClr val="000000"/>
      </a:dk1>
      <a:lt1>
        <a:srgbClr val="FFFFFF"/>
      </a:lt1>
      <a:dk2>
        <a:srgbClr val="000000"/>
      </a:dk2>
      <a:lt2>
        <a:srgbClr val="FFFFFF"/>
      </a:lt2>
      <a:accent1>
        <a:srgbClr val="33CCFF"/>
      </a:accent1>
      <a:accent2>
        <a:srgbClr val="51B157"/>
      </a:accent2>
      <a:accent3>
        <a:srgbClr val="E50B7E"/>
      </a:accent3>
      <a:accent4>
        <a:srgbClr val="FEF133"/>
      </a:accent4>
      <a:accent5>
        <a:srgbClr val="6666FF"/>
      </a:accent5>
      <a:accent6>
        <a:srgbClr val="FF9A45"/>
      </a:accent6>
      <a:hlink>
        <a:srgbClr val="E50B7E"/>
      </a:hlink>
      <a:folHlink>
        <a:srgbClr val="666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3_Office Theme">
  <a:themeElements>
    <a:clrScheme name="SmartSTEMs brand colours">
      <a:dk1>
        <a:srgbClr val="000000"/>
      </a:dk1>
      <a:lt1>
        <a:srgbClr val="FFFFFF"/>
      </a:lt1>
      <a:dk2>
        <a:srgbClr val="000000"/>
      </a:dk2>
      <a:lt2>
        <a:srgbClr val="FFFFFF"/>
      </a:lt2>
      <a:accent1>
        <a:srgbClr val="33CCFF"/>
      </a:accent1>
      <a:accent2>
        <a:srgbClr val="51B157"/>
      </a:accent2>
      <a:accent3>
        <a:srgbClr val="E50B7E"/>
      </a:accent3>
      <a:accent4>
        <a:srgbClr val="FEF133"/>
      </a:accent4>
      <a:accent5>
        <a:srgbClr val="6666FF"/>
      </a:accent5>
      <a:accent6>
        <a:srgbClr val="FF9A45"/>
      </a:accent6>
      <a:hlink>
        <a:srgbClr val="E50B7E"/>
      </a:hlink>
      <a:folHlink>
        <a:srgbClr val="666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4_Office Theme">
  <a:themeElements>
    <a:clrScheme name="SmartSTEMs brand colours">
      <a:dk1>
        <a:srgbClr val="000000"/>
      </a:dk1>
      <a:lt1>
        <a:srgbClr val="FFFFFF"/>
      </a:lt1>
      <a:dk2>
        <a:srgbClr val="000000"/>
      </a:dk2>
      <a:lt2>
        <a:srgbClr val="FFFFFF"/>
      </a:lt2>
      <a:accent1>
        <a:srgbClr val="33CCFF"/>
      </a:accent1>
      <a:accent2>
        <a:srgbClr val="51B157"/>
      </a:accent2>
      <a:accent3>
        <a:srgbClr val="E50B7E"/>
      </a:accent3>
      <a:accent4>
        <a:srgbClr val="FEF133"/>
      </a:accent4>
      <a:accent5>
        <a:srgbClr val="6666FF"/>
      </a:accent5>
      <a:accent6>
        <a:srgbClr val="FF9A45"/>
      </a:accent6>
      <a:hlink>
        <a:srgbClr val="E50B7E"/>
      </a:hlink>
      <a:folHlink>
        <a:srgbClr val="666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5_Office Theme">
  <a:themeElements>
    <a:clrScheme name="SmartSTEMs brand colours">
      <a:dk1>
        <a:srgbClr val="000000"/>
      </a:dk1>
      <a:lt1>
        <a:srgbClr val="FFFFFF"/>
      </a:lt1>
      <a:dk2>
        <a:srgbClr val="000000"/>
      </a:dk2>
      <a:lt2>
        <a:srgbClr val="FFFFFF"/>
      </a:lt2>
      <a:accent1>
        <a:srgbClr val="33CCFF"/>
      </a:accent1>
      <a:accent2>
        <a:srgbClr val="51B157"/>
      </a:accent2>
      <a:accent3>
        <a:srgbClr val="E50B7E"/>
      </a:accent3>
      <a:accent4>
        <a:srgbClr val="FEF133"/>
      </a:accent4>
      <a:accent5>
        <a:srgbClr val="6666FF"/>
      </a:accent5>
      <a:accent6>
        <a:srgbClr val="FF9A45"/>
      </a:accent6>
      <a:hlink>
        <a:srgbClr val="E50B7E"/>
      </a:hlink>
      <a:folHlink>
        <a:srgbClr val="666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6_Office Theme">
  <a:themeElements>
    <a:clrScheme name="SmartSTEMs brand colours">
      <a:dk1>
        <a:srgbClr val="000000"/>
      </a:dk1>
      <a:lt1>
        <a:srgbClr val="FFFFFF"/>
      </a:lt1>
      <a:dk2>
        <a:srgbClr val="000000"/>
      </a:dk2>
      <a:lt2>
        <a:srgbClr val="FFFFFF"/>
      </a:lt2>
      <a:accent1>
        <a:srgbClr val="33CCFF"/>
      </a:accent1>
      <a:accent2>
        <a:srgbClr val="51B157"/>
      </a:accent2>
      <a:accent3>
        <a:srgbClr val="E50B7E"/>
      </a:accent3>
      <a:accent4>
        <a:srgbClr val="FEF133"/>
      </a:accent4>
      <a:accent5>
        <a:srgbClr val="6666FF"/>
      </a:accent5>
      <a:accent6>
        <a:srgbClr val="FF9A45"/>
      </a:accent6>
      <a:hlink>
        <a:srgbClr val="E50B7E"/>
      </a:hlink>
      <a:folHlink>
        <a:srgbClr val="666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7_Office Theme">
  <a:themeElements>
    <a:clrScheme name="SmartSTEMs brand colours">
      <a:dk1>
        <a:srgbClr val="000000"/>
      </a:dk1>
      <a:lt1>
        <a:srgbClr val="FFFFFF"/>
      </a:lt1>
      <a:dk2>
        <a:srgbClr val="000000"/>
      </a:dk2>
      <a:lt2>
        <a:srgbClr val="FFFFFF"/>
      </a:lt2>
      <a:accent1>
        <a:srgbClr val="33CCFF"/>
      </a:accent1>
      <a:accent2>
        <a:srgbClr val="51B157"/>
      </a:accent2>
      <a:accent3>
        <a:srgbClr val="E50B7E"/>
      </a:accent3>
      <a:accent4>
        <a:srgbClr val="FEF133"/>
      </a:accent4>
      <a:accent5>
        <a:srgbClr val="6666FF"/>
      </a:accent5>
      <a:accent6>
        <a:srgbClr val="FF9A45"/>
      </a:accent6>
      <a:hlink>
        <a:srgbClr val="E50B7E"/>
      </a:hlink>
      <a:folHlink>
        <a:srgbClr val="666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8_Office Theme">
  <a:themeElements>
    <a:clrScheme name="SmartSTEMs brand colours">
      <a:dk1>
        <a:srgbClr val="000000"/>
      </a:dk1>
      <a:lt1>
        <a:srgbClr val="FFFFFF"/>
      </a:lt1>
      <a:dk2>
        <a:srgbClr val="000000"/>
      </a:dk2>
      <a:lt2>
        <a:srgbClr val="FFFFFF"/>
      </a:lt2>
      <a:accent1>
        <a:srgbClr val="33CCFF"/>
      </a:accent1>
      <a:accent2>
        <a:srgbClr val="51B157"/>
      </a:accent2>
      <a:accent3>
        <a:srgbClr val="E50B7E"/>
      </a:accent3>
      <a:accent4>
        <a:srgbClr val="FEF133"/>
      </a:accent4>
      <a:accent5>
        <a:srgbClr val="6666FF"/>
      </a:accent5>
      <a:accent6>
        <a:srgbClr val="FF9A45"/>
      </a:accent6>
      <a:hlink>
        <a:srgbClr val="E50B7E"/>
      </a:hlink>
      <a:folHlink>
        <a:srgbClr val="666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9_Office Theme">
  <a:themeElements>
    <a:clrScheme name="SmartSTEMs brand colours">
      <a:dk1>
        <a:srgbClr val="000000"/>
      </a:dk1>
      <a:lt1>
        <a:srgbClr val="FFFFFF"/>
      </a:lt1>
      <a:dk2>
        <a:srgbClr val="000000"/>
      </a:dk2>
      <a:lt2>
        <a:srgbClr val="FFFFFF"/>
      </a:lt2>
      <a:accent1>
        <a:srgbClr val="33CCFF"/>
      </a:accent1>
      <a:accent2>
        <a:srgbClr val="51B157"/>
      </a:accent2>
      <a:accent3>
        <a:srgbClr val="E50B7E"/>
      </a:accent3>
      <a:accent4>
        <a:srgbClr val="FEF133"/>
      </a:accent4>
      <a:accent5>
        <a:srgbClr val="6666FF"/>
      </a:accent5>
      <a:accent6>
        <a:srgbClr val="FF9A45"/>
      </a:accent6>
      <a:hlink>
        <a:srgbClr val="E50B7E"/>
      </a:hlink>
      <a:folHlink>
        <a:srgbClr val="666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0.xml><?xml version="1.0" encoding="utf-8"?>
<a:theme xmlns:a="http://schemas.openxmlformats.org/drawingml/2006/main" name="10_Office Theme">
  <a:themeElements>
    <a:clrScheme name="SmartSTEMs brand colours">
      <a:dk1>
        <a:srgbClr val="000000"/>
      </a:dk1>
      <a:lt1>
        <a:srgbClr val="FFFFFF"/>
      </a:lt1>
      <a:dk2>
        <a:srgbClr val="000000"/>
      </a:dk2>
      <a:lt2>
        <a:srgbClr val="FFFFFF"/>
      </a:lt2>
      <a:accent1>
        <a:srgbClr val="33CCFF"/>
      </a:accent1>
      <a:accent2>
        <a:srgbClr val="51B157"/>
      </a:accent2>
      <a:accent3>
        <a:srgbClr val="E50B7E"/>
      </a:accent3>
      <a:accent4>
        <a:srgbClr val="FEF133"/>
      </a:accent4>
      <a:accent5>
        <a:srgbClr val="6666FF"/>
      </a:accent5>
      <a:accent6>
        <a:srgbClr val="FF9A45"/>
      </a:accent6>
      <a:hlink>
        <a:srgbClr val="E50B7E"/>
      </a:hlink>
      <a:folHlink>
        <a:srgbClr val="666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1.xml><?xml version="1.0" encoding="utf-8"?>
<a:theme xmlns:a="http://schemas.openxmlformats.org/drawingml/2006/main" name="11_Office Theme">
  <a:themeElements>
    <a:clrScheme name="SmartSTEMs brand colours">
      <a:dk1>
        <a:srgbClr val="000000"/>
      </a:dk1>
      <a:lt1>
        <a:srgbClr val="FFFFFF"/>
      </a:lt1>
      <a:dk2>
        <a:srgbClr val="000000"/>
      </a:dk2>
      <a:lt2>
        <a:srgbClr val="FFFFFF"/>
      </a:lt2>
      <a:accent1>
        <a:srgbClr val="33CCFF"/>
      </a:accent1>
      <a:accent2>
        <a:srgbClr val="51B157"/>
      </a:accent2>
      <a:accent3>
        <a:srgbClr val="E50B7E"/>
      </a:accent3>
      <a:accent4>
        <a:srgbClr val="FEF133"/>
      </a:accent4>
      <a:accent5>
        <a:srgbClr val="6666FF"/>
      </a:accent5>
      <a:accent6>
        <a:srgbClr val="FF9A45"/>
      </a:accent6>
      <a:hlink>
        <a:srgbClr val="E50B7E"/>
      </a:hlink>
      <a:folHlink>
        <a:srgbClr val="666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BB75D6007836B4F9C0924AC2AD89B62" ma:contentTypeVersion="20" ma:contentTypeDescription="Create a new document." ma:contentTypeScope="" ma:versionID="2b7b9c2d3c7cbfcfab76e648d3fcb427">
  <xsd:schema xmlns:xsd="http://www.w3.org/2001/XMLSchema" xmlns:xs="http://www.w3.org/2001/XMLSchema" xmlns:p="http://schemas.microsoft.com/office/2006/metadata/properties" xmlns:ns1="http://schemas.microsoft.com/sharepoint/v3" xmlns:ns2="242afee0-0bef-404a-9441-fe765dad4e6b" xmlns:ns3="http://schemas.microsoft.com/sharepoint/v4" xmlns:ns4="e6273bf1-896c-450c-912d-a86df1b75192" targetNamespace="http://schemas.microsoft.com/office/2006/metadata/properties" ma:root="true" ma:fieldsID="7a84ca9f67c605cc857d12fc483bcd54" ns1:_="" ns2:_="" ns3:_="" ns4:_="">
    <xsd:import namespace="http://schemas.microsoft.com/sharepoint/v3"/>
    <xsd:import namespace="242afee0-0bef-404a-9441-fe765dad4e6b"/>
    <xsd:import namespace="http://schemas.microsoft.com/sharepoint/v4"/>
    <xsd:import namespace="e6273bf1-896c-450c-912d-a86df1b75192"/>
    <xsd:element name="properties">
      <xsd:complexType>
        <xsd:sequence>
          <xsd:element name="documentManagement">
            <xsd:complexType>
              <xsd:all>
                <xsd:element ref="ns2:_dlc_DocId" minOccurs="0"/>
                <xsd:element ref="ns2:_dlc_DocIdUrl" minOccurs="0"/>
                <xsd:element ref="ns2:_dlc_DocIdPersistId" minOccurs="0"/>
                <xsd:element ref="ns1:RoutingRuleDescription" minOccurs="0"/>
                <xsd:element ref="ns3:IconOverlay" minOccurs="0"/>
                <xsd:element ref="ns4:_x0025__x0020_Complete" minOccurs="0"/>
                <xsd:element ref="ns4:SRO"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1" nillable="true" ma:displayName="Description" ma:hidden="true" ma:internalName="RoutingRuleDescription"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42afee0-0bef-404a-9441-fe765dad4e6b"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2" nillable="true" ma:displayName="IconOverlay" ma:hidden="true" ma:internalName="IconOverlay">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6273bf1-896c-450c-912d-a86df1b75192" elementFormDefault="qualified">
    <xsd:import namespace="http://schemas.microsoft.com/office/2006/documentManagement/types"/>
    <xsd:import namespace="http://schemas.microsoft.com/office/infopath/2007/PartnerControls"/>
    <xsd:element name="_x0025__x0020_Complete" ma:index="13" nillable="true" ma:displayName="% Complete" ma:hidden="true" ma:internalName="_x0025__x0020_Complete" ma:readOnly="false">
      <xsd:simpleType>
        <xsd:restriction base="dms:Text">
          <xsd:maxLength value="4"/>
        </xsd:restriction>
      </xsd:simpleType>
    </xsd:element>
    <xsd:element name="SRO" ma:index="14" nillable="true" ma:displayName="SRO" ma:description="Senior Responsible Officer" ma:hidden="true" ma:internalName="SRO" ma:readOnly="false">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242afee0-0bef-404a-9441-fe765dad4e6b">MORSMI-177-38348</_dlc_DocId>
    <_dlc_DocIdUrl xmlns="242afee0-0bef-404a-9441-fe765dad4e6b">
      <Url>http://smi.moray.gov.uk/MPG/_layouts/15/DocIdRedir.aspx?ID=MORSMI-177-38348</Url>
      <Description>MORSMI-177-38348</Description>
    </_dlc_DocIdUrl>
    <SRO xmlns="e6273bf1-896c-450c-912d-a86df1b75192" xsi:nil="true"/>
    <IconOverlay xmlns="http://schemas.microsoft.com/sharepoint/v4" xsi:nil="true"/>
    <_x0025__x0020_Complete xmlns="e6273bf1-896c-450c-912d-a86df1b75192" xsi:nil="true"/>
    <RoutingRuleDescription xmlns="http://schemas.microsoft.com/sharepoint/v3" xsi:nil="true"/>
  </documentManagement>
</p:properties>
</file>

<file path=customXml/itemProps1.xml><?xml version="1.0" encoding="utf-8"?>
<ds:datastoreItem xmlns:ds="http://schemas.openxmlformats.org/officeDocument/2006/customXml" ds:itemID="{B3218D57-2B7D-4E5F-9327-A754CF59C9F4}"/>
</file>

<file path=customXml/itemProps2.xml><?xml version="1.0" encoding="utf-8"?>
<ds:datastoreItem xmlns:ds="http://schemas.openxmlformats.org/officeDocument/2006/customXml" ds:itemID="{E3985773-1AD9-405D-B50E-2C1ED851E44B}"/>
</file>

<file path=customXml/itemProps3.xml><?xml version="1.0" encoding="utf-8"?>
<ds:datastoreItem xmlns:ds="http://schemas.openxmlformats.org/officeDocument/2006/customXml" ds:itemID="{F2B3F03F-DDED-4330-8D9A-B65099485E2C}"/>
</file>

<file path=customXml/itemProps4.xml><?xml version="1.0" encoding="utf-8"?>
<ds:datastoreItem xmlns:ds="http://schemas.openxmlformats.org/officeDocument/2006/customXml" ds:itemID="{0FFE5E19-4876-4D52-ADFE-5CE930F786D0}"/>
</file>

<file path=docProps/app.xml><?xml version="1.0" encoding="utf-8"?>
<Properties xmlns="http://schemas.openxmlformats.org/officeDocument/2006/extended-properties" xmlns:vt="http://schemas.openxmlformats.org/officeDocument/2006/docPropsVTypes">
  <TotalTime>1431</TotalTime>
  <Words>5816</Words>
  <Application>Microsoft Office PowerPoint</Application>
  <PresentationFormat>Widescreen</PresentationFormat>
  <Paragraphs>566</Paragraphs>
  <Slides>42</Slides>
  <Notes>4</Notes>
  <HiddenSlides>0</HiddenSlides>
  <MMClips>0</MMClips>
  <ScaleCrop>false</ScaleCrop>
  <HeadingPairs>
    <vt:vector size="6" baseType="variant">
      <vt:variant>
        <vt:lpstr>Fonts Used</vt:lpstr>
      </vt:variant>
      <vt:variant>
        <vt:i4>9</vt:i4>
      </vt:variant>
      <vt:variant>
        <vt:lpstr>Theme</vt:lpstr>
      </vt:variant>
      <vt:variant>
        <vt:i4>11</vt:i4>
      </vt:variant>
      <vt:variant>
        <vt:lpstr>Slide Titles</vt:lpstr>
      </vt:variant>
      <vt:variant>
        <vt:i4>42</vt:i4>
      </vt:variant>
    </vt:vector>
  </HeadingPairs>
  <TitlesOfParts>
    <vt:vector size="62" baseType="lpstr">
      <vt:lpstr>Aptos</vt:lpstr>
      <vt:lpstr>Arial</vt:lpstr>
      <vt:lpstr>Courier New</vt:lpstr>
      <vt:lpstr>DIN Alternate</vt:lpstr>
      <vt:lpstr>DIN Condensed</vt:lpstr>
      <vt:lpstr>Roboto</vt:lpstr>
      <vt:lpstr>Roboto Condensed Light</vt:lpstr>
      <vt:lpstr>Roboto Condensed Light</vt:lpstr>
      <vt:lpstr>Symbol</vt:lpstr>
      <vt:lpstr>1_Office Theme</vt:lpstr>
      <vt:lpstr>2_Office Theme</vt:lpstr>
      <vt:lpstr>3_Office Theme</vt:lpstr>
      <vt:lpstr>4_Office Theme</vt:lpstr>
      <vt:lpstr>5_Office Theme</vt:lpstr>
      <vt:lpstr>6_Office Theme</vt:lpstr>
      <vt:lpstr>7_Office Theme</vt:lpstr>
      <vt:lpstr>8_Office Theme</vt:lpstr>
      <vt:lpstr>9_Office Theme</vt:lpstr>
      <vt:lpstr>10_Office Theme</vt:lpstr>
      <vt:lpstr>11_Office Theme</vt:lpstr>
      <vt:lpstr>Explore Cool Careers in Moray</vt:lpstr>
      <vt:lpstr>Explore Cool Careers in Moray is an engaging and comprehensive STEM resource pack designed for young learners aged 3-12. This pack features 15 activities that highlight the growth sectors within your locality, showcasing the diverse career opportunities available. Each activity not only promotes curiosity and hands-on learning but also outlines educational pathways and essential subjects for these high-demand roles.  Each activity is described in a step-by-step format to allow you, the teacher, to understand how to complete the activity for success. It is expected that you will adapt these guides based on your own knowledge of learners in your classroom – some may be able to follow the guide as is, others may benefit from your demonstration.  Lesson plans are designed to be easy to follow, containing all necessary background information on the relevant growth sector and careers associated with the sector and activity included. We have left space for you to design the lesson to suit the needs of your learners and your classroom environment. Where appropriate we have included worksheets and powerpoint presentations to help enable your lesson delivery.</vt:lpstr>
      <vt:lpstr>Growth Sectors in Moray</vt:lpstr>
      <vt:lpstr>Renewable Energy</vt:lpstr>
      <vt:lpstr>Background: Growth Sector</vt:lpstr>
      <vt:lpstr>Key players in Moray's renewable energy sector include</vt:lpstr>
      <vt:lpstr>Key aspects of the renewable energy sector in Moray</vt:lpstr>
      <vt:lpstr>Roles in the renewable energy sector in Moray</vt:lpstr>
      <vt:lpstr>Pathways into the renewable energy sector in Moray</vt:lpstr>
      <vt:lpstr>Subjects to study</vt:lpstr>
      <vt:lpstr>Lesson Plans </vt:lpstr>
      <vt:lpstr>Design a Working Water Wheel</vt:lpstr>
      <vt:lpstr>Renewable Energy: Water Wheel</vt:lpstr>
      <vt:lpstr>Renewable Energy: Water Wheel</vt:lpstr>
      <vt:lpstr>Renewable Energy: Water Wheel</vt:lpstr>
      <vt:lpstr>Renewable Energy: Water Wheel</vt:lpstr>
      <vt:lpstr>Renewable Energy: Water Wheel</vt:lpstr>
      <vt:lpstr>Power Lines</vt:lpstr>
      <vt:lpstr>Renewable Energy: Power Lines</vt:lpstr>
      <vt:lpstr>Renewable Energy: Power Lines</vt:lpstr>
      <vt:lpstr>Renewable Energy: Power Lines</vt:lpstr>
      <vt:lpstr>Renewable Energy: Power Lines</vt:lpstr>
      <vt:lpstr>Renewable Energy: Power Lines</vt:lpstr>
      <vt:lpstr>Renewable Energy: Power Lines</vt:lpstr>
      <vt:lpstr>Towering Turbines</vt:lpstr>
      <vt:lpstr>Renewable Energy: Towering Turbines</vt:lpstr>
      <vt:lpstr>Build a Wind Turbine</vt:lpstr>
      <vt:lpstr>Renewable Energy: Towering Turbines</vt:lpstr>
      <vt:lpstr>Renewable Energy: Towering Turbines</vt:lpstr>
      <vt:lpstr>Build a Wind Turbine</vt:lpstr>
      <vt:lpstr>Build a Wind Turbine</vt:lpstr>
      <vt:lpstr>Build a Wind Turbine</vt:lpstr>
      <vt:lpstr>Explainers: Terms used</vt:lpstr>
      <vt:lpstr>Explainer: Electricity, Basic Concepts</vt:lpstr>
      <vt:lpstr>Explainer: Types of Power Generation</vt:lpstr>
      <vt:lpstr>Explainer: Energy Transmission Basics</vt:lpstr>
      <vt:lpstr>Explainer: Hydropower</vt:lpstr>
      <vt:lpstr>Where are wind turbines found?</vt:lpstr>
      <vt:lpstr>Which of these is a wind turbine?</vt:lpstr>
      <vt:lpstr>PowerPoint Presentation</vt:lpstr>
      <vt:lpstr>PowerPoint Presentation</vt:lpstr>
      <vt:lpstr>Activity: Create Your Own Paper Windmill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 Glancy</dc:creator>
  <cp:lastModifiedBy>Sarah Barnes</cp:lastModifiedBy>
  <cp:revision>20</cp:revision>
  <dcterms:created xsi:type="dcterms:W3CDTF">2024-06-20T10:00:39Z</dcterms:created>
  <dcterms:modified xsi:type="dcterms:W3CDTF">2025-11-22T16:09:54Z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c9e952aa-028b-4c1e-a777-e40302edbaf3</vt:lpwstr>
  </property>
  <property fmtid="{D5CDD505-2E9C-101B-9397-08002B2CF9AE}" pid="3" name="ContentTypeId">
    <vt:lpwstr>0x0101000BB75D6007836B4F9C0924AC2AD89B62</vt:lpwstr>
  </property>
</Properties>
</file>